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63" r:id="rId2"/>
    <p:sldId id="256" r:id="rId3"/>
    <p:sldId id="259" r:id="rId4"/>
    <p:sldId id="257" r:id="rId5"/>
    <p:sldId id="258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1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6858000" type="screen4x3"/>
  <p:notesSz cx="6858000" cy="9144000"/>
  <p:defaultTextStyle>
    <a:defPPr>
      <a:defRPr lang="es-A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 xmlns="">
        <p14:section name="Sección predeterminada" id="{E9A6A123-0392-494C-A851-584F19B8D017}">
          <p14:sldIdLst>
            <p14:sldId id="263"/>
            <p14:sldId id="256"/>
            <p14:sldId id="259"/>
            <p14:sldId id="257"/>
            <p14:sldId id="258"/>
            <p14:sldId id="260"/>
            <p14:sldId id="261"/>
            <p14:sldId id="262"/>
            <p14:sldId id="264"/>
            <p14:sldId id="265"/>
            <p14:sldId id="266"/>
            <p14:sldId id="267"/>
            <p14:sldId id="268"/>
            <p14:sldId id="269"/>
            <p14:sldId id="270"/>
            <p14:sldId id="272"/>
            <p14:sldId id="271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265" autoAdjust="0"/>
    <p:restoredTop sz="94671" autoAdjust="0"/>
  </p:normalViewPr>
  <p:slideViewPr>
    <p:cSldViewPr>
      <p:cViewPr>
        <p:scale>
          <a:sx n="71" d="100"/>
          <a:sy n="71" d="100"/>
        </p:scale>
        <p:origin x="-504" y="-22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18 Rectángulo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15 Rectángulo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11 Rectángulo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6 Conector recto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9 Rectángulo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12 Elipse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13 Elipse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5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7A9577-5B2B-4E31-813B-0015A7723B22}" type="datetimeFigureOut">
              <a:rPr lang="es-AR"/>
              <a:pPr>
                <a:defRPr/>
              </a:pPr>
              <a:t>27/08/2014</a:t>
            </a:fld>
            <a:endParaRPr lang="es-AR"/>
          </a:p>
        </p:txBody>
      </p:sp>
      <p:sp>
        <p:nvSpPr>
          <p:cNvPr id="16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17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 smtClean="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FD18FD7B-C0C2-47E5-B7AA-F515D73E85E7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E9915B-32B5-4496-9523-4462B8647C02}" type="datetimeFigureOut">
              <a:rPr lang="es-AR"/>
              <a:pPr>
                <a:defRPr/>
              </a:pPr>
              <a:t>27/08/2014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B8E1CE-0CEE-4D62-85F9-40B0A92C07E2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6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17 Rectángulo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18 Rectángulo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11 Rectángulo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12 Rectángulo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13 Rectángulo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7 Conector recto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9 Elipse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10 Elipse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5" name="4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16" name="3 Marcador de fecha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7137FE-82ED-4FA0-A211-E4FCEC81F0A8}" type="datetimeFigureOut">
              <a:rPr lang="es-AR"/>
              <a:pPr>
                <a:defRPr/>
              </a:pPr>
              <a:t>27/08/2014</a:t>
            </a:fld>
            <a:endParaRPr lang="es-AR"/>
          </a:p>
        </p:txBody>
      </p:sp>
      <p:sp>
        <p:nvSpPr>
          <p:cNvPr id="17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 smtClean="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578A0BE5-3C3F-4C8E-923C-341206F80443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7 Conector recto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0" name="9 Marcador de contenido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2" name="11 Marcador de contenido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4 Marcador de fecha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E1A7A7-2417-48CB-A8BD-545001094975}" type="datetimeFigureOut">
              <a:rPr lang="es-AR"/>
              <a:pPr>
                <a:defRPr/>
              </a:pPr>
              <a:t>27/08/2014</a:t>
            </a:fld>
            <a:endParaRPr lang="es-AR"/>
          </a:p>
        </p:txBody>
      </p:sp>
      <p:sp>
        <p:nvSpPr>
          <p:cNvPr id="7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8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C05153-E54F-483C-AA92-5C24A35313D1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 Conector recto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19 Rectángulo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18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20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21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10 Rectángulo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12 Rectángulo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14 Conector recto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17 Rectángulo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6" name="24 Elipse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26 Elipse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4" name="23 Marcador de contenido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26" name="25 Marcador de contenido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23" name="22 Título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8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10A4A-3712-4DE8-B48C-EEF6049B21D9}" type="datetimeFigureOut">
              <a:rPr lang="es-AR"/>
              <a:pPr>
                <a:defRPr/>
              </a:pPr>
              <a:t>27/08/2014</a:t>
            </a:fld>
            <a:endParaRPr lang="es-AR"/>
          </a:p>
        </p:txBody>
      </p:sp>
      <p:sp>
        <p:nvSpPr>
          <p:cNvPr id="19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20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755C7959-CF97-4CC1-8439-C38CEFE7F564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D53381-40AD-4310-B620-2C3C38CE4503}" type="datetimeFigureOut">
              <a:rPr lang="es-AR"/>
              <a:pPr>
                <a:defRPr/>
              </a:pPr>
              <a:t>27/08/2014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4713BF-A4FB-4E57-9646-60E478799C02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3" name="7 Rectángulo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4" name="9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8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4 Rectángulo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5 Rectángulo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762F96-17C7-407B-967A-3B3D9BB6B1DE}" type="datetimeFigureOut">
              <a:rPr lang="es-AR"/>
              <a:pPr>
                <a:defRPr/>
              </a:pPr>
              <a:t>27/08/2014</a:t>
            </a:fld>
            <a:endParaRPr lang="es-AR"/>
          </a:p>
        </p:txBody>
      </p:sp>
      <p:sp>
        <p:nvSpPr>
          <p:cNvPr id="9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10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B9C93E2-AC40-432C-94EF-E2C33F1D157F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8 Rectángulo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17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16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12 Rectángulo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7 Rectángulo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8 Conector recto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9 Elipse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10 Elipse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20 Rectángulo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19 Marcador de contenido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6" name="6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 smtClean="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FBD36FB2-6F9D-4FB0-AF91-F603BF81EECC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  <p:sp>
        <p:nvSpPr>
          <p:cNvPr id="17" name="4 Marcador de fecha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3417D-374B-4736-A950-C6D0C6D95675}" type="datetimeFigureOut">
              <a:rPr lang="es-AR"/>
              <a:pPr>
                <a:defRPr/>
              </a:pPr>
              <a:t>27/08/2014</a:t>
            </a:fld>
            <a:endParaRPr lang="es-AR"/>
          </a:p>
        </p:txBody>
      </p:sp>
      <p:sp>
        <p:nvSpPr>
          <p:cNvPr id="18" name="5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0 Conector recto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18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15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16 Rectángulo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19 Rectángulo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7 Rectángulo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14 Rectángulo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11 Elipse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12 Elipse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21 Rectángulo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6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7E4C14-6FF6-4BDD-9343-5074BFD0A8A8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  <p:sp>
        <p:nvSpPr>
          <p:cNvPr id="17" name="4 Marcador de fecha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4F7810-4AE1-471D-958D-8753BA251121}" type="datetimeFigureOut">
              <a:rPr lang="es-AR"/>
              <a:pPr>
                <a:defRPr/>
              </a:pPr>
              <a:t>27/08/2014</a:t>
            </a:fld>
            <a:endParaRPr lang="es-AR"/>
          </a:p>
        </p:txBody>
      </p:sp>
      <p:sp>
        <p:nvSpPr>
          <p:cNvPr id="18" name="5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C1BED5-53BE-4091-9A81-72068965B8C6}" type="datetimeFigureOut">
              <a:rPr lang="es-AR"/>
              <a:pPr>
                <a:defRPr/>
              </a:pPr>
              <a:t>27/08/2014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4BB217-C213-4A45-96E2-85D2D01A6967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7 Rectángulo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8 Rectángulo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9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10 Rectángulo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11 Rectángulo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12 Conector recto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13 Elipse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14 Elipse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3" name="5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5DB84D-E815-483A-A60C-D45073507E6C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  <p:sp>
        <p:nvSpPr>
          <p:cNvPr id="14" name="3 Marcador de fecha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F201A-A084-42D7-A059-CF311B57E39F}" type="datetimeFigureOut">
              <a:rPr lang="es-AR"/>
              <a:pPr>
                <a:defRPr/>
              </a:pPr>
              <a:t>27/08/2014</a:t>
            </a:fld>
            <a:endParaRPr lang="es-AR"/>
          </a:p>
        </p:txBody>
      </p:sp>
      <p:sp>
        <p:nvSpPr>
          <p:cNvPr id="15" name="4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E4794F7-7E1B-4FCB-AA67-DFF80312128D}" type="datetimeFigureOut">
              <a:rPr lang="es-AR"/>
              <a:pPr>
                <a:defRPr/>
              </a:pPr>
              <a:t>27/08/2014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11 Elipse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14 Elipse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smtClean="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E99AB4E-5C4F-4028-B20C-F0CD8CE40822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  <p:sp>
        <p:nvSpPr>
          <p:cNvPr id="1038" name="21 Marcador de título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n-US" smtClean="0"/>
          </a:p>
        </p:txBody>
      </p:sp>
      <p:sp>
        <p:nvSpPr>
          <p:cNvPr id="1039" name="12 Marcador de texto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3300" kern="1200">
          <a:solidFill>
            <a:srgbClr val="88A44D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Georgia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Georgia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Georgia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Georgia" pitchFamily="18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fontAlgn="base">
        <a:spcBef>
          <a:spcPct val="20000"/>
        </a:spcBef>
        <a:spcAft>
          <a:spcPct val="0"/>
        </a:spcAft>
        <a:buClr>
          <a:srgbClr val="9BBB59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fontAlgn="base">
        <a:spcBef>
          <a:spcPct val="20000"/>
        </a:spcBef>
        <a:spcAft>
          <a:spcPct val="0"/>
        </a:spcAft>
        <a:buClr>
          <a:srgbClr val="8064A2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ct val="20000"/>
        </a:spcBef>
        <a:spcAft>
          <a:spcPct val="0"/>
        </a:spcAft>
        <a:buClr>
          <a:srgbClr val="4BACC6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AR" sz="3200" dirty="0"/>
              <a:t>PRIMERA CONVOCATORIA INTERNA DE PROYECTOS DE INVESTIGACION DEL IUPFA </a:t>
            </a:r>
            <a:br>
              <a:rPr lang="es-AR" sz="3200" dirty="0"/>
            </a:br>
            <a:r>
              <a:rPr lang="es-AR" sz="3200" dirty="0" smtClean="0"/>
              <a:t>2015-2016</a:t>
            </a:r>
            <a:endParaRPr lang="es-AR" sz="3200" dirty="0"/>
          </a:p>
        </p:txBody>
      </p:sp>
      <p:sp>
        <p:nvSpPr>
          <p:cNvPr id="3" name="2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AR" sz="3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620688"/>
            <a:ext cx="1441507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620688"/>
            <a:ext cx="5338314" cy="1018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1498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79512" y="2564904"/>
            <a:ext cx="8856983" cy="374441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es-AR" sz="2800" dirty="0" smtClean="0"/>
          </a:p>
          <a:p>
            <a:pPr algn="just"/>
            <a:r>
              <a:rPr lang="es-AR" sz="2800" dirty="0" smtClean="0"/>
              <a:t>La Secretaría de Desarrollo e Investigación tiene por función promover  </a:t>
            </a:r>
            <a:r>
              <a:rPr lang="es-AR" sz="2800" dirty="0"/>
              <a:t>y acompañar las tareas de investigación de los docentes y alumnos del </a:t>
            </a:r>
            <a:r>
              <a:rPr lang="es-AR" sz="2800" dirty="0" smtClean="0"/>
              <a:t>IUPFA</a:t>
            </a:r>
            <a:endParaRPr lang="es-AR" sz="2400" cap="none" dirty="0" smtClean="0"/>
          </a:p>
        </p:txBody>
      </p:sp>
      <p:sp>
        <p:nvSpPr>
          <p:cNvPr id="13314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sz="2800" b="1" dirty="0" smtClean="0"/>
              <a:t>PRIMERA CONVOCATORIA INTERNA DE PROYECTOS DE INVESTIGACION DEL IUPFA </a:t>
            </a:r>
            <a:br>
              <a:rPr lang="es-AR" sz="2800" b="1" dirty="0" smtClean="0"/>
            </a:br>
            <a:r>
              <a:rPr lang="es-AR" sz="2800" b="1" dirty="0" smtClean="0"/>
              <a:t>2015-2016</a:t>
            </a:r>
            <a:endParaRPr lang="es-AR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s-AR" sz="2500" b="1" dirty="0" smtClean="0">
                <a:solidFill>
                  <a:schemeClr val="tx2"/>
                </a:solidFill>
              </a:rPr>
              <a:t>LÍNEAS PRIORITARIAS DE INVESTIGACIÓN</a:t>
            </a:r>
            <a:endParaRPr lang="es-ES" sz="2500" b="1" dirty="0" smtClean="0">
              <a:solidFill>
                <a:schemeClr val="tx2"/>
              </a:solidFill>
            </a:endParaRPr>
          </a:p>
        </p:txBody>
      </p:sp>
      <p:sp>
        <p:nvSpPr>
          <p:cNvPr id="27651" name="Rectangle 3"/>
          <p:cNvSpPr>
            <a:spLocks noGrp="1"/>
          </p:cNvSpPr>
          <p:nvPr>
            <p:ph type="body" idx="4294967295"/>
          </p:nvPr>
        </p:nvSpPr>
        <p:spPr>
          <a:xfrm>
            <a:off x="251520" y="1412776"/>
            <a:ext cx="8712968" cy="5256584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s-AR" sz="2200" i="1" dirty="0" smtClean="0"/>
              <a:t>Desarrollo </a:t>
            </a:r>
            <a:r>
              <a:rPr lang="es-AR" sz="2200" i="1" dirty="0"/>
              <a:t>de </a:t>
            </a:r>
            <a:r>
              <a:rPr lang="es-AR" sz="2200" b="1" i="1" u="sng" dirty="0"/>
              <a:t>nuevas tecnologías</a:t>
            </a:r>
            <a:r>
              <a:rPr lang="es-AR" sz="2200" b="1" i="1" dirty="0"/>
              <a:t> </a:t>
            </a:r>
            <a:r>
              <a:rPr lang="es-AR" sz="2200" i="1" dirty="0"/>
              <a:t>en vinculación con la práctica preventiva y de investigación </a:t>
            </a:r>
            <a:r>
              <a:rPr lang="es-AR" sz="2200" i="1" dirty="0" smtClean="0"/>
              <a:t>policial.</a:t>
            </a:r>
          </a:p>
          <a:p>
            <a:pPr marL="514350" indent="-514350">
              <a:buFont typeface="Wingdings 2" pitchFamily="18" charset="2"/>
              <a:buAutoNum type="arabicPeriod"/>
            </a:pPr>
            <a:r>
              <a:rPr lang="es-AR" sz="2200" i="1" dirty="0" smtClean="0"/>
              <a:t>Producción </a:t>
            </a:r>
            <a:r>
              <a:rPr lang="es-AR" sz="2200" i="1" dirty="0"/>
              <a:t>de conocimiento para la mejora de los </a:t>
            </a:r>
            <a:r>
              <a:rPr lang="es-AR" sz="2200" b="1" i="1" u="sng" dirty="0"/>
              <a:t>procedimientos</a:t>
            </a:r>
            <a:r>
              <a:rPr lang="es-AR" sz="2200" b="1" i="1" dirty="0"/>
              <a:t> </a:t>
            </a:r>
            <a:r>
              <a:rPr lang="es-AR" sz="2200" i="1" dirty="0"/>
              <a:t>de investigación criminal. </a:t>
            </a:r>
            <a:endParaRPr lang="es-AR" sz="2200" i="1" dirty="0" smtClean="0"/>
          </a:p>
          <a:p>
            <a:pPr marL="514350" indent="-514350">
              <a:buFont typeface="Wingdings 2" pitchFamily="18" charset="2"/>
              <a:buAutoNum type="arabicPeriod"/>
            </a:pPr>
            <a:r>
              <a:rPr lang="es-AR" sz="2200" i="1" dirty="0"/>
              <a:t>Desarrollos en </a:t>
            </a:r>
            <a:r>
              <a:rPr lang="es-AR" sz="2200" b="1" i="1" u="sng" dirty="0"/>
              <a:t>ciencias aplicadas</a:t>
            </a:r>
            <a:r>
              <a:rPr lang="es-AR" sz="2200" b="1" i="1" dirty="0"/>
              <a:t> </a:t>
            </a:r>
            <a:r>
              <a:rPr lang="es-AR" sz="2200" i="1" dirty="0"/>
              <a:t>para la mejora en la investigación </a:t>
            </a:r>
            <a:r>
              <a:rPr lang="es-AR" sz="2200" i="1" dirty="0" smtClean="0"/>
              <a:t>criminal.</a:t>
            </a:r>
          </a:p>
          <a:p>
            <a:pPr marL="514350" indent="-514350">
              <a:buFont typeface="Wingdings 2" pitchFamily="18" charset="2"/>
              <a:buAutoNum type="arabicPeriod"/>
            </a:pPr>
            <a:r>
              <a:rPr lang="es-AR" sz="2200" i="1" dirty="0"/>
              <a:t>Modos de </a:t>
            </a:r>
            <a:r>
              <a:rPr lang="es-AR" sz="2200" b="1" i="1" u="sng" dirty="0"/>
              <a:t>organización y gestión de los recursos </a:t>
            </a:r>
            <a:r>
              <a:rPr lang="es-AR" sz="2200" i="1" dirty="0"/>
              <a:t>de las fuerzas de </a:t>
            </a:r>
            <a:r>
              <a:rPr lang="es-AR" sz="2200" i="1" dirty="0" smtClean="0"/>
              <a:t>seguridad.</a:t>
            </a:r>
          </a:p>
          <a:p>
            <a:pPr marL="514350" indent="-514350">
              <a:buFont typeface="Wingdings 2" pitchFamily="18" charset="2"/>
              <a:buAutoNum type="arabicPeriod"/>
            </a:pPr>
            <a:r>
              <a:rPr lang="es-AR" sz="2200" i="1" dirty="0"/>
              <a:t>Procesos de </a:t>
            </a:r>
            <a:r>
              <a:rPr lang="es-AR" sz="2200" b="1" i="1" u="sng" dirty="0"/>
              <a:t>formación y profesionalización </a:t>
            </a:r>
            <a:r>
              <a:rPr lang="es-AR" sz="2200" i="1" dirty="0" smtClean="0"/>
              <a:t>policial.</a:t>
            </a:r>
          </a:p>
          <a:p>
            <a:pPr marL="514350" indent="-514350">
              <a:buFont typeface="Wingdings 2" pitchFamily="18" charset="2"/>
              <a:buAutoNum type="arabicPeriod"/>
            </a:pPr>
            <a:r>
              <a:rPr lang="es-AR" sz="2200" i="1" dirty="0"/>
              <a:t>Redefinición de la </a:t>
            </a:r>
            <a:r>
              <a:rPr lang="es-AR" sz="2200" b="1" i="1" u="sng" dirty="0"/>
              <a:t>función policial </a:t>
            </a:r>
            <a:r>
              <a:rPr lang="es-AR" sz="2200" i="1" dirty="0"/>
              <a:t>en el marco del modelo de seguridad ciudadana y </a:t>
            </a:r>
            <a:r>
              <a:rPr lang="es-AR" sz="2200" i="1" dirty="0" smtClean="0"/>
              <a:t>democrática. </a:t>
            </a:r>
          </a:p>
          <a:p>
            <a:pPr marL="514350" indent="-514350">
              <a:buFont typeface="Wingdings 2" pitchFamily="18" charset="2"/>
              <a:buAutoNum type="arabicPeriod"/>
            </a:pPr>
            <a:r>
              <a:rPr lang="es-AR" sz="2200" b="1" i="1" u="sng" dirty="0"/>
              <a:t>Bienestar del personal </a:t>
            </a:r>
            <a:r>
              <a:rPr lang="es-AR" sz="2200" i="1" dirty="0"/>
              <a:t>de las fuerzas y prestación de servicios de salud.</a:t>
            </a:r>
            <a:endParaRPr lang="es-AR" sz="2200" dirty="0"/>
          </a:p>
          <a:p>
            <a:pPr marL="514350" indent="-514350">
              <a:buFont typeface="Wingdings 2" pitchFamily="18" charset="2"/>
              <a:buAutoNum type="arabicPeriod"/>
            </a:pPr>
            <a:endParaRPr lang="es-AR" dirty="0"/>
          </a:p>
          <a:p>
            <a:pPr marL="514350" indent="-514350">
              <a:buFont typeface="Wingdings 2" pitchFamily="18" charset="2"/>
              <a:buAutoNum type="arabicPeriod"/>
            </a:pPr>
            <a:endParaRPr lang="es-AR" i="1" dirty="0" smtClean="0"/>
          </a:p>
          <a:p>
            <a:pPr marL="514350" indent="-514350">
              <a:buFont typeface="Wingdings 2" pitchFamily="18" charset="2"/>
              <a:buAutoNum type="arabicPeriod"/>
            </a:pPr>
            <a:endParaRPr lang="es-AR" i="1" dirty="0"/>
          </a:p>
          <a:p>
            <a:pPr marL="514350" indent="-514350">
              <a:buAutoNum type="arabicPeriod"/>
            </a:pP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1 Título"/>
          <p:cNvSpPr>
            <a:spLocks noGrp="1"/>
          </p:cNvSpPr>
          <p:nvPr>
            <p:ph type="title"/>
          </p:nvPr>
        </p:nvSpPr>
        <p:spPr>
          <a:xfrm>
            <a:off x="251520" y="260648"/>
            <a:ext cx="8534400" cy="758825"/>
          </a:xfrm>
        </p:spPr>
        <p:txBody>
          <a:bodyPr/>
          <a:lstStyle/>
          <a:p>
            <a:r>
              <a:rPr lang="es-AR" sz="2900" b="1" dirty="0" smtClean="0">
                <a:solidFill>
                  <a:schemeClr val="tx2"/>
                </a:solidFill>
              </a:rPr>
              <a:t/>
            </a:r>
            <a:br>
              <a:rPr lang="es-AR" sz="2900" b="1" dirty="0" smtClean="0">
                <a:solidFill>
                  <a:schemeClr val="tx2"/>
                </a:solidFill>
              </a:rPr>
            </a:br>
            <a:r>
              <a:rPr lang="es-AR" sz="2900" b="1" dirty="0" smtClean="0">
                <a:solidFill>
                  <a:schemeClr val="tx2"/>
                </a:solidFill>
              </a:rPr>
              <a:t>FECHAS</a:t>
            </a:r>
            <a:endParaRPr lang="es-ES" sz="2900" b="1" dirty="0" smtClean="0">
              <a:solidFill>
                <a:schemeClr val="tx2"/>
              </a:solidFill>
            </a:endParaRPr>
          </a:p>
        </p:txBody>
      </p:sp>
      <p:sp>
        <p:nvSpPr>
          <p:cNvPr id="14338" name="2 Marcador de contenido"/>
          <p:cNvSpPr>
            <a:spLocks noGrp="1"/>
          </p:cNvSpPr>
          <p:nvPr>
            <p:ph sz="quarter" idx="1"/>
          </p:nvPr>
        </p:nvSpPr>
        <p:spPr>
          <a:xfrm>
            <a:off x="301624" y="1527175"/>
            <a:ext cx="8734871" cy="4572000"/>
          </a:xfrm>
        </p:spPr>
        <p:txBody>
          <a:bodyPr/>
          <a:lstStyle/>
          <a:p>
            <a:pPr marL="0" indent="0">
              <a:buNone/>
            </a:pPr>
            <a:endParaRPr lang="es-AR" sz="3600" b="1" dirty="0" smtClean="0"/>
          </a:p>
          <a:p>
            <a:pPr marL="0" indent="0">
              <a:buNone/>
            </a:pPr>
            <a:r>
              <a:rPr lang="es-AR" sz="3600" b="1" dirty="0" smtClean="0"/>
              <a:t>Fecha de apertura :</a:t>
            </a:r>
          </a:p>
          <a:p>
            <a:pPr marL="0" indent="0">
              <a:buNone/>
            </a:pPr>
            <a:r>
              <a:rPr lang="es-AR" sz="3600" b="1" dirty="0"/>
              <a:t> </a:t>
            </a:r>
            <a:r>
              <a:rPr lang="es-AR" sz="3600" b="1" dirty="0" smtClean="0"/>
              <a:t>           </a:t>
            </a:r>
            <a:r>
              <a:rPr lang="es-AR" sz="3600" b="1" dirty="0" smtClean="0">
                <a:solidFill>
                  <a:schemeClr val="accent2"/>
                </a:solidFill>
              </a:rPr>
              <a:t>25 de agosto de 2014</a:t>
            </a:r>
          </a:p>
          <a:p>
            <a:pPr marL="0" indent="0">
              <a:buNone/>
            </a:pPr>
            <a:endParaRPr lang="es-AR" sz="3600" b="1" dirty="0" smtClean="0"/>
          </a:p>
          <a:p>
            <a:pPr marL="0" indent="0" algn="ctr">
              <a:buNone/>
            </a:pPr>
            <a:r>
              <a:rPr lang="es-AR" sz="3600" b="1" dirty="0" smtClean="0"/>
              <a:t>Fecha de cierre de la convocatoria:                                        </a:t>
            </a:r>
            <a:r>
              <a:rPr lang="es-AR" sz="3600" b="1" dirty="0" smtClean="0">
                <a:solidFill>
                  <a:schemeClr val="accent2"/>
                </a:solidFill>
              </a:rPr>
              <a:t>26 de septiembre de 2014</a:t>
            </a:r>
            <a:endParaRPr lang="es-ES" sz="3600" b="1" dirty="0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1 Título"/>
          <p:cNvSpPr>
            <a:spLocks noGrp="1"/>
          </p:cNvSpPr>
          <p:nvPr>
            <p:ph type="title" idx="4294967295"/>
          </p:nvPr>
        </p:nvSpPr>
        <p:spPr>
          <a:xfrm>
            <a:off x="250825" y="476250"/>
            <a:ext cx="8534400" cy="758825"/>
          </a:xfrm>
        </p:spPr>
        <p:txBody>
          <a:bodyPr/>
          <a:lstStyle/>
          <a:p>
            <a:r>
              <a:rPr lang="es-ES" sz="2900" b="1" dirty="0" smtClean="0">
                <a:solidFill>
                  <a:schemeClr val="tx2"/>
                </a:solidFill>
              </a:rPr>
              <a:t>SECRETARIA DE INVESTIGACION Y DESARROLLO</a:t>
            </a:r>
          </a:p>
        </p:txBody>
      </p:sp>
      <p:sp>
        <p:nvSpPr>
          <p:cNvPr id="26627" name="2 Marcador de contenido"/>
          <p:cNvSpPr>
            <a:spLocks noGrp="1"/>
          </p:cNvSpPr>
          <p:nvPr>
            <p:ph sz="quarter" idx="4294967295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>
              <a:buNone/>
            </a:pPr>
            <a:endParaRPr lang="es-AR" sz="2400" b="1" dirty="0"/>
          </a:p>
          <a:p>
            <a:pPr algn="just"/>
            <a:r>
              <a:rPr lang="es-AR" sz="2400" dirty="0" smtClean="0"/>
              <a:t>La Secretaría de Desarrollo e Investigación será la responsable de convocar, planificar, </a:t>
            </a:r>
            <a:r>
              <a:rPr lang="es-AR" sz="2400" dirty="0" smtClean="0"/>
              <a:t>coordinar y </a:t>
            </a:r>
            <a:r>
              <a:rPr lang="es-AR" sz="2400" dirty="0" smtClean="0"/>
              <a:t>gestionar las actividades de investigación así como de impulsar la evaluación interna y externa de los proyectos que los docentes-investigadores presenten.</a:t>
            </a:r>
          </a:p>
          <a:p>
            <a:pPr algn="just"/>
            <a:endParaRPr lang="es-AR" sz="2400" dirty="0" smtClean="0"/>
          </a:p>
          <a:p>
            <a:pPr algn="just"/>
            <a:r>
              <a:rPr lang="es-AR" sz="2400" dirty="0" smtClean="0"/>
              <a:t>Los programas y proyectos de investigación que se aprueben serán radicados en la Secretaría de Desarrollo e Investigación del IUPFA.</a:t>
            </a:r>
            <a:endParaRPr lang="es-E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s-AR" sz="1800" dirty="0" smtClean="0"/>
              <a:t/>
            </a:r>
            <a:br>
              <a:rPr lang="es-AR" sz="1800" dirty="0" smtClean="0"/>
            </a:br>
            <a:r>
              <a:rPr lang="es-AR" sz="1800" b="1" dirty="0" smtClean="0"/>
              <a:t/>
            </a:r>
            <a:br>
              <a:rPr lang="es-AR" sz="1800" b="1" dirty="0" smtClean="0"/>
            </a:br>
            <a:r>
              <a:rPr lang="es-AR" sz="1800" b="1" dirty="0" smtClean="0"/>
              <a:t> </a:t>
            </a:r>
            <a:r>
              <a:rPr lang="es-AR" sz="2900" b="1" dirty="0" smtClean="0"/>
              <a:t>Director/a. (obligatorio)</a:t>
            </a:r>
            <a:endParaRPr lang="es-ES" sz="2900" b="1" dirty="0" smtClean="0"/>
          </a:p>
        </p:txBody>
      </p:sp>
      <p:sp>
        <p:nvSpPr>
          <p:cNvPr id="28675" name="Rectangle 3"/>
          <p:cNvSpPr>
            <a:spLocks noGrp="1"/>
          </p:cNvSpPr>
          <p:nvPr>
            <p:ph type="body" idx="4294967295"/>
          </p:nvPr>
        </p:nvSpPr>
        <p:spPr>
          <a:xfrm>
            <a:off x="323850" y="1557338"/>
            <a:ext cx="8534400" cy="4598987"/>
          </a:xfrm>
        </p:spPr>
        <p:txBody>
          <a:bodyPr/>
          <a:lstStyle/>
          <a:p>
            <a:pPr marL="685800" indent="-685800" algn="just">
              <a:buFont typeface="Wingdings 2" pitchFamily="18" charset="2"/>
              <a:buNone/>
            </a:pPr>
            <a:r>
              <a:rPr lang="es-AR" dirty="0" smtClean="0"/>
              <a:t>                        </a:t>
            </a:r>
            <a:r>
              <a:rPr lang="es-AR" b="1" dirty="0" smtClean="0"/>
              <a:t>¿Qué funciones desempeña? </a:t>
            </a:r>
          </a:p>
          <a:p>
            <a:pPr marL="685800" indent="-685800" algn="just"/>
            <a:r>
              <a:rPr lang="es-AR" dirty="0" smtClean="0"/>
              <a:t>Es el responsable del diseño y la ejecución del proyecto. </a:t>
            </a:r>
          </a:p>
          <a:p>
            <a:pPr marL="685800" indent="-685800" algn="just">
              <a:buNone/>
            </a:pPr>
            <a:endParaRPr lang="es-AR" dirty="0" smtClean="0"/>
          </a:p>
          <a:p>
            <a:pPr marL="685800" indent="-685800" algn="just">
              <a:buFont typeface="Wingdings 2" pitchFamily="18" charset="2"/>
              <a:buNone/>
            </a:pPr>
            <a:r>
              <a:rPr lang="es-AR" b="1" dirty="0" smtClean="0"/>
              <a:t>                       </a:t>
            </a:r>
            <a:r>
              <a:rPr lang="es-AR" b="1" dirty="0" smtClean="0"/>
              <a:t>¿</a:t>
            </a:r>
            <a:r>
              <a:rPr lang="es-AR" b="1" dirty="0" smtClean="0"/>
              <a:t>Quiénes pueden ser?</a:t>
            </a:r>
            <a:endParaRPr lang="es-ES" dirty="0" smtClean="0"/>
          </a:p>
          <a:p>
            <a:pPr marL="685800" indent="-685800" algn="just"/>
            <a:r>
              <a:rPr lang="es-AR" dirty="0" smtClean="0"/>
              <a:t>Docente-investigador a cargo de materia en cualquier Unidad Académica del IUPFA y/o</a:t>
            </a:r>
          </a:p>
          <a:p>
            <a:pPr marL="685800" indent="-685800" algn="just"/>
            <a:r>
              <a:rPr lang="es-AR" dirty="0" smtClean="0"/>
              <a:t>Con experiencia en investigación en la temática que se propone abordar la investigación.</a:t>
            </a:r>
          </a:p>
          <a:p>
            <a:pPr marL="685800" indent="-685800">
              <a:buFont typeface="Wingdings 2" pitchFamily="18" charset="2"/>
              <a:buNone/>
            </a:pPr>
            <a:endParaRPr lang="es-A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s-AR" b="1" dirty="0" smtClean="0"/>
              <a:t>Co-director/a. (optativo) </a:t>
            </a:r>
            <a:endParaRPr lang="es-ES" b="1" dirty="0" smtClean="0"/>
          </a:p>
        </p:txBody>
      </p:sp>
      <p:sp>
        <p:nvSpPr>
          <p:cNvPr id="2969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685800" indent="-685800" algn="just">
              <a:buFont typeface="Wingdings 2" pitchFamily="18" charset="2"/>
              <a:buNone/>
            </a:pPr>
            <a:r>
              <a:rPr lang="es-AR" dirty="0" smtClean="0"/>
              <a:t>		</a:t>
            </a:r>
            <a:r>
              <a:rPr lang="es-AR" dirty="0"/>
              <a:t> </a:t>
            </a:r>
            <a:r>
              <a:rPr lang="es-AR" dirty="0" smtClean="0"/>
              <a:t>   </a:t>
            </a:r>
            <a:r>
              <a:rPr lang="es-AR" dirty="0"/>
              <a:t> </a:t>
            </a:r>
            <a:r>
              <a:rPr lang="es-AR" dirty="0" smtClean="0"/>
              <a:t>  </a:t>
            </a:r>
            <a:r>
              <a:rPr lang="es-AR" b="1" dirty="0" smtClean="0"/>
              <a:t>¿Qué funciones desempeña? </a:t>
            </a:r>
          </a:p>
          <a:p>
            <a:pPr marL="685800" indent="-685800" algn="just"/>
            <a:r>
              <a:rPr lang="es-AR" dirty="0" smtClean="0"/>
              <a:t>Es </a:t>
            </a:r>
            <a:r>
              <a:rPr lang="es-AR" dirty="0" smtClean="0"/>
              <a:t>el </a:t>
            </a:r>
            <a:r>
              <a:rPr lang="es-AR" dirty="0" err="1" smtClean="0"/>
              <a:t>co</a:t>
            </a:r>
            <a:r>
              <a:rPr lang="es-AR" dirty="0" smtClean="0"/>
              <a:t>-responsable del diseño y la ejecución del proyecto. </a:t>
            </a:r>
            <a:endParaRPr lang="es-AR" dirty="0" smtClean="0"/>
          </a:p>
          <a:p>
            <a:pPr marL="685800" indent="-685800" algn="just">
              <a:buNone/>
            </a:pPr>
            <a:endParaRPr lang="es-AR" dirty="0" smtClean="0"/>
          </a:p>
          <a:p>
            <a:pPr marL="685800" indent="-685800" algn="just">
              <a:buFont typeface="Wingdings 2" pitchFamily="18" charset="2"/>
              <a:buNone/>
            </a:pPr>
            <a:r>
              <a:rPr lang="es-AR" b="1" dirty="0" smtClean="0"/>
              <a:t>                  </a:t>
            </a:r>
            <a:r>
              <a:rPr lang="es-AR" b="1" dirty="0" smtClean="0"/>
              <a:t>¿</a:t>
            </a:r>
            <a:r>
              <a:rPr lang="es-AR" b="1" dirty="0" smtClean="0"/>
              <a:t>Quiénes pueden ser?</a:t>
            </a:r>
            <a:endParaRPr lang="es-ES" dirty="0" smtClean="0"/>
          </a:p>
          <a:p>
            <a:pPr marL="685800" indent="-685800" algn="just"/>
            <a:r>
              <a:rPr lang="es-AR" dirty="0" smtClean="0"/>
              <a:t>Docente-investigador a cargo de materia en cualquiera de las Unidades Académicas del IUPFA y/o</a:t>
            </a:r>
          </a:p>
          <a:p>
            <a:pPr marL="685800" indent="-685800" algn="just"/>
            <a:r>
              <a:rPr lang="es-AR" dirty="0" smtClean="0"/>
              <a:t>Con experiencia en investigación en la temática.</a:t>
            </a:r>
            <a:endParaRPr lang="es-E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s-AR" b="1" dirty="0"/>
              <a:t>Investigador/a </a:t>
            </a:r>
            <a:r>
              <a:rPr lang="es-AR" b="1" dirty="0" smtClean="0"/>
              <a:t>formado</a:t>
            </a:r>
            <a:r>
              <a:rPr lang="es-AR" dirty="0" smtClean="0"/>
              <a:t> </a:t>
            </a:r>
            <a:r>
              <a:rPr lang="es-AR" b="1" dirty="0" smtClean="0"/>
              <a:t>(optativo) </a:t>
            </a:r>
            <a:endParaRPr lang="es-ES" b="1" dirty="0" smtClean="0"/>
          </a:p>
        </p:txBody>
      </p:sp>
      <p:sp>
        <p:nvSpPr>
          <p:cNvPr id="3072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685800" indent="-685800">
              <a:buNone/>
            </a:pPr>
            <a:r>
              <a:rPr lang="es-AR" dirty="0" smtClean="0"/>
              <a:t>                        </a:t>
            </a:r>
            <a:r>
              <a:rPr lang="es-AR" b="1" dirty="0" smtClean="0"/>
              <a:t>¿Qué funciones desempeña? </a:t>
            </a:r>
          </a:p>
          <a:p>
            <a:pPr marL="685800" indent="-685800"/>
            <a:r>
              <a:rPr lang="es-AR" dirty="0" smtClean="0"/>
              <a:t>Colabora </a:t>
            </a:r>
            <a:r>
              <a:rPr lang="es-AR" dirty="0" smtClean="0"/>
              <a:t>en el diseño y la ejecución del proyecto aportando su experiencia en la temática</a:t>
            </a:r>
            <a:r>
              <a:rPr lang="es-AR" dirty="0" smtClean="0"/>
              <a:t>.</a:t>
            </a:r>
            <a:endParaRPr lang="es-AR" dirty="0" smtClean="0"/>
          </a:p>
          <a:p>
            <a:pPr marL="0" indent="0">
              <a:buNone/>
            </a:pPr>
            <a:endParaRPr lang="es-AR" dirty="0" smtClean="0"/>
          </a:p>
          <a:p>
            <a:pPr marL="685800" indent="-685800">
              <a:buNone/>
            </a:pPr>
            <a:r>
              <a:rPr lang="es-AR" b="1" dirty="0"/>
              <a:t>	</a:t>
            </a:r>
            <a:r>
              <a:rPr lang="es-AR" b="1" dirty="0" smtClean="0"/>
              <a:t>	      </a:t>
            </a:r>
            <a:r>
              <a:rPr lang="es-AR" b="1" dirty="0" smtClean="0"/>
              <a:t>    </a:t>
            </a:r>
            <a:r>
              <a:rPr lang="es-AR" b="1" dirty="0" smtClean="0"/>
              <a:t> </a:t>
            </a:r>
            <a:r>
              <a:rPr lang="es-AR" b="1" dirty="0" smtClean="0"/>
              <a:t>¿Quiénes pueden ser?</a:t>
            </a:r>
            <a:endParaRPr lang="es-ES" dirty="0" smtClean="0"/>
          </a:p>
          <a:p>
            <a:pPr marL="685800" indent="-685800" algn="just"/>
            <a:r>
              <a:rPr lang="es-AR" dirty="0" smtClean="0"/>
              <a:t>Docente-investigador </a:t>
            </a:r>
            <a:r>
              <a:rPr lang="es-AR" dirty="0"/>
              <a:t>con experiencia (de docencia, investigación o profesional) en la temática que se propone abordar el </a:t>
            </a:r>
            <a:r>
              <a:rPr lang="es-AR" dirty="0" smtClean="0"/>
              <a:t>proyecto. Este es el </a:t>
            </a:r>
            <a:r>
              <a:rPr lang="es-AR" u="sng" dirty="0" smtClean="0"/>
              <a:t>único</a:t>
            </a:r>
            <a:r>
              <a:rPr lang="es-AR" dirty="0" smtClean="0"/>
              <a:t> caso en que pueden ser profesionales de otras instituciones.</a:t>
            </a:r>
            <a:endParaRPr lang="es-AR" b="1" dirty="0" smtClean="0"/>
          </a:p>
          <a:p>
            <a:pPr marL="0" indent="0">
              <a:buNone/>
            </a:pPr>
            <a:endParaRPr lang="es-AR" b="1" dirty="0"/>
          </a:p>
          <a:p>
            <a:pPr lvl="0"/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476672"/>
            <a:ext cx="8534400" cy="758825"/>
          </a:xfrm>
        </p:spPr>
        <p:txBody>
          <a:bodyPr/>
          <a:lstStyle/>
          <a:p>
            <a:r>
              <a:rPr lang="es-AR" b="1" dirty="0"/>
              <a:t>Investigador/a en </a:t>
            </a:r>
            <a:r>
              <a:rPr lang="es-AR" b="1" dirty="0" smtClean="0"/>
              <a:t>formación (optativo) </a:t>
            </a:r>
            <a:endParaRPr lang="es-AR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251520" y="1268760"/>
            <a:ext cx="8712968" cy="4896544"/>
          </a:xfrm>
        </p:spPr>
        <p:txBody>
          <a:bodyPr/>
          <a:lstStyle/>
          <a:p>
            <a:pPr marL="0" lvl="0" indent="0">
              <a:buNone/>
            </a:pPr>
            <a:r>
              <a:rPr lang="es-AR" dirty="0"/>
              <a:t> </a:t>
            </a:r>
            <a:endParaRPr lang="es-AR" dirty="0" smtClean="0"/>
          </a:p>
          <a:p>
            <a:pPr marL="685800" indent="-685800">
              <a:buNone/>
            </a:pPr>
            <a:r>
              <a:rPr lang="es-AR" dirty="0" smtClean="0"/>
              <a:t>                      </a:t>
            </a:r>
            <a:r>
              <a:rPr lang="es-AR" dirty="0" smtClean="0"/>
              <a:t> </a:t>
            </a:r>
            <a:r>
              <a:rPr lang="es-AR" b="1" dirty="0" smtClean="0"/>
              <a:t>¿Qué funciones desempeña? </a:t>
            </a:r>
          </a:p>
          <a:p>
            <a:pPr marL="685800" indent="-685800" algn="just"/>
            <a:r>
              <a:rPr lang="es-AR" dirty="0" smtClean="0"/>
              <a:t>Colabora </a:t>
            </a:r>
            <a:r>
              <a:rPr lang="es-AR" dirty="0"/>
              <a:t>con la ejecución del </a:t>
            </a:r>
            <a:r>
              <a:rPr lang="es-AR" dirty="0" smtClean="0"/>
              <a:t>proyecto.</a:t>
            </a:r>
            <a:endParaRPr lang="es-AR" dirty="0"/>
          </a:p>
          <a:p>
            <a:pPr marL="0" indent="0" algn="just">
              <a:buNone/>
            </a:pPr>
            <a:endParaRPr lang="es-AR" dirty="0"/>
          </a:p>
          <a:p>
            <a:pPr marL="0" indent="0" algn="just">
              <a:buNone/>
            </a:pPr>
            <a:r>
              <a:rPr lang="es-AR" b="1" dirty="0"/>
              <a:t>		 </a:t>
            </a:r>
            <a:r>
              <a:rPr lang="es-AR" b="1" dirty="0" smtClean="0"/>
              <a:t>¿</a:t>
            </a:r>
            <a:r>
              <a:rPr lang="es-AR" b="1" dirty="0"/>
              <a:t>Quiénes pueden ser?</a:t>
            </a:r>
            <a:endParaRPr lang="es-AR" dirty="0"/>
          </a:p>
          <a:p>
            <a:pPr algn="just"/>
            <a:r>
              <a:rPr lang="es-AR" dirty="0" smtClean="0"/>
              <a:t>Docente- </a:t>
            </a:r>
            <a:r>
              <a:rPr lang="es-AR" dirty="0"/>
              <a:t>investigador del IUPFA que se encuentra bajo la supervisión del director del proyecto, </a:t>
            </a:r>
            <a:r>
              <a:rPr lang="es-AR" dirty="0" smtClean="0"/>
              <a:t>se </a:t>
            </a:r>
            <a:r>
              <a:rPr lang="es-AR" dirty="0"/>
              <a:t>encuentra en un estado incipiente de su desarrollo como investigador.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xmlns="" val="3698453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/>
              <a:t>Investigador/a </a:t>
            </a:r>
            <a:r>
              <a:rPr lang="es-AR" b="1" dirty="0" err="1" smtClean="0"/>
              <a:t>tesista</a:t>
            </a:r>
            <a:r>
              <a:rPr lang="es-AR" b="1" dirty="0"/>
              <a:t> </a:t>
            </a:r>
            <a:r>
              <a:rPr lang="es-AR" b="1" dirty="0" smtClean="0"/>
              <a:t>(obligatorio)</a:t>
            </a:r>
            <a:endParaRPr lang="es-AR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lvl="0" indent="0" algn="ctr">
              <a:buNone/>
            </a:pPr>
            <a:endParaRPr lang="es-AR" dirty="0" smtClean="0"/>
          </a:p>
          <a:p>
            <a:pPr marL="0" lvl="0" indent="0" algn="ctr">
              <a:buNone/>
            </a:pPr>
            <a:r>
              <a:rPr lang="es-AR" dirty="0" smtClean="0"/>
              <a:t> </a:t>
            </a:r>
            <a:r>
              <a:rPr lang="es-AR" b="1" dirty="0"/>
              <a:t>¿Qué </a:t>
            </a:r>
            <a:r>
              <a:rPr lang="es-AR" b="1" dirty="0" smtClean="0"/>
              <a:t>funciones desempeña? </a:t>
            </a:r>
            <a:endParaRPr lang="es-AR" b="1" dirty="0"/>
          </a:p>
          <a:p>
            <a:pPr algn="just"/>
            <a:r>
              <a:rPr lang="es-AR" dirty="0" smtClean="0"/>
              <a:t>Elabora su tesis o trabajo integrador final en el marco del proyecto.</a:t>
            </a:r>
          </a:p>
          <a:p>
            <a:pPr marL="0" indent="0" algn="just">
              <a:buNone/>
            </a:pPr>
            <a:endParaRPr lang="es-AR" dirty="0"/>
          </a:p>
          <a:p>
            <a:pPr marL="0" indent="0" algn="just">
              <a:buNone/>
            </a:pPr>
            <a:r>
              <a:rPr lang="es-AR" b="1" dirty="0"/>
              <a:t>		</a:t>
            </a:r>
            <a:r>
              <a:rPr lang="es-AR" b="1" dirty="0" smtClean="0"/>
              <a:t>¿</a:t>
            </a:r>
            <a:r>
              <a:rPr lang="es-AR" b="1" dirty="0"/>
              <a:t>Quiénes pueden ser</a:t>
            </a:r>
            <a:r>
              <a:rPr lang="es-AR" b="1" dirty="0" smtClean="0"/>
              <a:t>?</a:t>
            </a:r>
            <a:r>
              <a:rPr lang="es-AR" dirty="0" smtClean="0"/>
              <a:t> </a:t>
            </a:r>
          </a:p>
          <a:p>
            <a:pPr algn="just"/>
            <a:r>
              <a:rPr lang="es-AR" dirty="0" smtClean="0"/>
              <a:t>Alumno </a:t>
            </a:r>
            <a:r>
              <a:rPr lang="es-AR" dirty="0"/>
              <a:t>de carrera de grado o posgrado con tesina o trabajo final integrador en proceso de </a:t>
            </a:r>
            <a:r>
              <a:rPr lang="es-AR" dirty="0" smtClean="0"/>
              <a:t>elaboración. 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xmlns="" val="1708669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34400" cy="614809"/>
          </a:xfrm>
        </p:spPr>
        <p:txBody>
          <a:bodyPr/>
          <a:lstStyle/>
          <a:p>
            <a:r>
              <a:rPr lang="es-AR" b="1" dirty="0" smtClean="0"/>
              <a:t>Colaborador estudiante (obligatorio)</a:t>
            </a:r>
            <a:endParaRPr lang="es-AR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lvl="0" indent="0">
              <a:buNone/>
            </a:pPr>
            <a:endParaRPr lang="es-AR" dirty="0" smtClean="0"/>
          </a:p>
          <a:p>
            <a:pPr marL="0" lvl="0" indent="0" algn="ctr">
              <a:buNone/>
            </a:pPr>
            <a:r>
              <a:rPr lang="es-AR" dirty="0"/>
              <a:t> </a:t>
            </a:r>
            <a:r>
              <a:rPr lang="es-AR" b="1" dirty="0"/>
              <a:t>¿Qué </a:t>
            </a:r>
            <a:r>
              <a:rPr lang="es-AR" b="1" dirty="0" smtClean="0"/>
              <a:t>funciones desempeña? </a:t>
            </a:r>
            <a:endParaRPr lang="es-AR" b="1" dirty="0"/>
          </a:p>
          <a:p>
            <a:r>
              <a:rPr lang="es-AR" dirty="0" smtClean="0"/>
              <a:t>Colabora con la investigación para formarse como investigador. </a:t>
            </a:r>
            <a:endParaRPr lang="es-AR" dirty="0"/>
          </a:p>
          <a:p>
            <a:pPr marL="0" indent="0">
              <a:buNone/>
            </a:pPr>
            <a:endParaRPr lang="es-AR" dirty="0"/>
          </a:p>
          <a:p>
            <a:pPr marL="0" indent="0">
              <a:buNone/>
            </a:pPr>
            <a:r>
              <a:rPr lang="es-AR" b="1" dirty="0"/>
              <a:t>		</a:t>
            </a:r>
            <a:r>
              <a:rPr lang="es-AR" b="1" dirty="0" smtClean="0"/>
              <a:t>¿</a:t>
            </a:r>
            <a:r>
              <a:rPr lang="es-AR" b="1" dirty="0"/>
              <a:t>Quiénes pueden ser?</a:t>
            </a:r>
            <a:r>
              <a:rPr lang="es-AR" dirty="0"/>
              <a:t> </a:t>
            </a:r>
            <a:endParaRPr lang="es-AR" dirty="0" smtClean="0"/>
          </a:p>
          <a:p>
            <a:r>
              <a:rPr lang="es-AR" dirty="0" smtClean="0"/>
              <a:t>Alumno </a:t>
            </a:r>
            <a:r>
              <a:rPr lang="es-AR" dirty="0"/>
              <a:t>de carrera de </a:t>
            </a:r>
            <a:r>
              <a:rPr lang="es-AR" dirty="0" smtClean="0"/>
              <a:t>pregrado, grado </a:t>
            </a:r>
            <a:r>
              <a:rPr lang="es-AR" dirty="0"/>
              <a:t>o </a:t>
            </a:r>
            <a:r>
              <a:rPr lang="es-AR" dirty="0" smtClean="0"/>
              <a:t>posgrado. </a:t>
            </a:r>
            <a:endParaRPr lang="es-AR" dirty="0"/>
          </a:p>
          <a:p>
            <a:pPr lvl="0"/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xmlns="" val="174327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/>
              <a:t>Investigador/a de </a:t>
            </a:r>
            <a:r>
              <a:rPr lang="es-AR" b="1" dirty="0" smtClean="0"/>
              <a:t>apoyo (optativo)</a:t>
            </a:r>
            <a:endParaRPr lang="es-AR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90728" cy="4926288"/>
          </a:xfrm>
        </p:spPr>
        <p:txBody>
          <a:bodyPr/>
          <a:lstStyle/>
          <a:p>
            <a:pPr marL="0" lvl="0" indent="0" algn="ctr">
              <a:buNone/>
            </a:pPr>
            <a:r>
              <a:rPr lang="es-AR" dirty="0"/>
              <a:t> </a:t>
            </a:r>
            <a:r>
              <a:rPr lang="es-AR" b="1" dirty="0"/>
              <a:t>¿Qué </a:t>
            </a:r>
            <a:r>
              <a:rPr lang="es-AR" b="1" dirty="0" smtClean="0"/>
              <a:t>funciones desempeña? </a:t>
            </a:r>
            <a:endParaRPr lang="es-AR" b="1" dirty="0"/>
          </a:p>
          <a:p>
            <a:r>
              <a:rPr lang="es-AR" dirty="0"/>
              <a:t>Colabora con la investigación </a:t>
            </a:r>
            <a:r>
              <a:rPr lang="es-AR" dirty="0" smtClean="0"/>
              <a:t>en función de sus habilidades técnicas (</a:t>
            </a:r>
            <a:r>
              <a:rPr lang="es-AR" dirty="0"/>
              <a:t>por </a:t>
            </a:r>
            <a:r>
              <a:rPr lang="es-AR" dirty="0" smtClean="0"/>
              <a:t>ej.: </a:t>
            </a:r>
            <a:r>
              <a:rPr lang="es-AR" dirty="0"/>
              <a:t>traducción de textos, dominio de técnicas de laboratorio, etc.). </a:t>
            </a:r>
            <a:endParaRPr lang="es-AR" dirty="0" smtClean="0"/>
          </a:p>
          <a:p>
            <a:pPr lvl="0">
              <a:buNone/>
            </a:pPr>
            <a:endParaRPr lang="es-AR" dirty="0"/>
          </a:p>
          <a:p>
            <a:pPr marL="0" indent="0">
              <a:buNone/>
            </a:pPr>
            <a:r>
              <a:rPr lang="es-AR" b="1" dirty="0"/>
              <a:t>		</a:t>
            </a:r>
            <a:r>
              <a:rPr lang="es-AR" b="1" dirty="0" smtClean="0"/>
              <a:t>¿</a:t>
            </a:r>
            <a:r>
              <a:rPr lang="es-AR" b="1" dirty="0"/>
              <a:t>Quiénes pueden ser?</a:t>
            </a:r>
            <a:r>
              <a:rPr lang="es-AR" dirty="0"/>
              <a:t> </a:t>
            </a:r>
          </a:p>
          <a:p>
            <a:r>
              <a:rPr lang="es-AR" dirty="0" smtClean="0"/>
              <a:t>Docente-investigador que aporta al </a:t>
            </a:r>
            <a:r>
              <a:rPr lang="es-AR" dirty="0"/>
              <a:t>plan de trabajo </a:t>
            </a:r>
            <a:r>
              <a:rPr lang="es-AR" dirty="0" smtClean="0"/>
              <a:t>de la investigación en </a:t>
            </a:r>
            <a:r>
              <a:rPr lang="es-AR" dirty="0"/>
              <a:t>función de habilidades técnicas específicas </a:t>
            </a:r>
            <a:r>
              <a:rPr lang="es-AR" dirty="0" smtClean="0"/>
              <a:t>No </a:t>
            </a:r>
            <a:r>
              <a:rPr lang="es-AR" dirty="0"/>
              <a:t>requiere experiencia en la temática </a:t>
            </a:r>
            <a:r>
              <a:rPr lang="es-AR" dirty="0" smtClean="0"/>
              <a:t>que </a:t>
            </a:r>
            <a:r>
              <a:rPr lang="es-AR" dirty="0"/>
              <a:t>aborda el proyecto. 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xmlns="" val="4267144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1052736"/>
            <a:ext cx="8534400" cy="758825"/>
          </a:xfrm>
        </p:spPr>
        <p:txBody>
          <a:bodyPr/>
          <a:lstStyle/>
          <a:p>
            <a:r>
              <a:rPr lang="es-AR" b="1" dirty="0"/>
              <a:t>AVAL DE LOS DIRECTORES DE CARRERA</a:t>
            </a:r>
            <a:r>
              <a:rPr lang="es-AR" dirty="0"/>
              <a:t/>
            </a:r>
            <a:br>
              <a:rPr lang="es-AR" dirty="0"/>
            </a:b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AR" dirty="0" smtClean="0"/>
              <a:t> </a:t>
            </a:r>
          </a:p>
          <a:p>
            <a:r>
              <a:rPr lang="es-AR" dirty="0" smtClean="0"/>
              <a:t>Los </a:t>
            </a:r>
            <a:r>
              <a:rPr lang="es-AR" dirty="0"/>
              <a:t>directores de proyectos deberán contar con el aval del director de la carrera en la que revistan la mayor cantidad de horas de actividad docente. </a:t>
            </a:r>
            <a:endParaRPr lang="es-AR" dirty="0" smtClean="0"/>
          </a:p>
          <a:p>
            <a:pPr marL="0" indent="0">
              <a:buNone/>
            </a:pPr>
            <a:endParaRPr lang="es-AR" dirty="0" smtClean="0"/>
          </a:p>
          <a:p>
            <a:r>
              <a:rPr lang="es-AR" dirty="0" smtClean="0"/>
              <a:t>El </a:t>
            </a:r>
            <a:r>
              <a:rPr lang="es-AR" dirty="0"/>
              <a:t>modelo de la Carta de Aval se podrá solicitar directamente a la Secretaría. </a:t>
            </a:r>
            <a:endParaRPr lang="es-AR" dirty="0" smtClean="0"/>
          </a:p>
          <a:p>
            <a:endParaRPr lang="es-AR" dirty="0"/>
          </a:p>
          <a:p>
            <a:pPr marL="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xmlns="" val="246320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/>
            </a:r>
            <a:br>
              <a:rPr lang="es-AR" dirty="0"/>
            </a:br>
            <a:r>
              <a:rPr lang="es-AR" b="1" dirty="0"/>
              <a:t>EVALUACIÓN DE PROYECTOS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s-AR" dirty="0" smtClean="0"/>
              <a:t>EVALUACION </a:t>
            </a:r>
            <a:r>
              <a:rPr lang="es-AR" dirty="0" smtClean="0"/>
              <a:t>INTERNA: </a:t>
            </a:r>
            <a:r>
              <a:rPr lang="es-AR" dirty="0" smtClean="0"/>
              <a:t>La realizará una comisión </a:t>
            </a:r>
            <a:r>
              <a:rPr lang="es-AR" dirty="0"/>
              <a:t>evaluadora integrada por el Rector, </a:t>
            </a:r>
            <a:r>
              <a:rPr lang="es-AR" dirty="0" smtClean="0"/>
              <a:t>la Directora </a:t>
            </a:r>
            <a:r>
              <a:rPr lang="es-AR" dirty="0"/>
              <a:t>de la Unidad Académica de Formación de Grado, </a:t>
            </a:r>
            <a:r>
              <a:rPr lang="es-AR" dirty="0" smtClean="0"/>
              <a:t>la Secretaria </a:t>
            </a:r>
            <a:r>
              <a:rPr lang="es-AR" dirty="0"/>
              <a:t>Académica y un asesor técnico- </a:t>
            </a:r>
            <a:r>
              <a:rPr lang="es-AR" dirty="0" smtClean="0"/>
              <a:t>académico del IUPFA</a:t>
            </a:r>
          </a:p>
          <a:p>
            <a:pPr algn="just"/>
            <a:endParaRPr lang="es-AR" dirty="0" smtClean="0"/>
          </a:p>
          <a:p>
            <a:pPr algn="just"/>
            <a:r>
              <a:rPr lang="es-AR" dirty="0" smtClean="0"/>
              <a:t>EVALUACION </a:t>
            </a:r>
            <a:r>
              <a:rPr lang="es-AR" dirty="0" smtClean="0"/>
              <a:t>EXTERNA: Será </a:t>
            </a:r>
            <a:r>
              <a:rPr lang="es-AR" dirty="0" smtClean="0"/>
              <a:t>realizada por investigadores </a:t>
            </a:r>
            <a:r>
              <a:rPr lang="es-AR" dirty="0"/>
              <a:t>categorizados en el sistema científico nacional. 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xmlns="" val="99812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260648"/>
            <a:ext cx="8534400" cy="758825"/>
          </a:xfrm>
        </p:spPr>
        <p:txBody>
          <a:bodyPr/>
          <a:lstStyle/>
          <a:p>
            <a:r>
              <a:rPr lang="es-AR" dirty="0"/>
              <a:t/>
            </a:r>
            <a:br>
              <a:rPr lang="es-AR" dirty="0"/>
            </a:br>
            <a:r>
              <a:rPr lang="es-AR" b="1" dirty="0" smtClean="0"/>
              <a:t>FINANCIAMIENTO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251520" y="1340768"/>
            <a:ext cx="8640960" cy="5256584"/>
          </a:xfrm>
        </p:spPr>
        <p:txBody>
          <a:bodyPr/>
          <a:lstStyle/>
          <a:p>
            <a:pPr marL="0" indent="0">
              <a:buNone/>
            </a:pPr>
            <a:r>
              <a:rPr lang="es-AR" sz="2400" dirty="0"/>
              <a:t>Se financiarán hasta 8000$ por proyecto. Este presupuesto puede aplicarse a los siguientes rubros:</a:t>
            </a:r>
          </a:p>
          <a:p>
            <a:pPr lvl="0"/>
            <a:r>
              <a:rPr lang="es-AR" sz="2400" b="1" dirty="0"/>
              <a:t>Materiales e insumos</a:t>
            </a:r>
            <a:r>
              <a:rPr lang="es-AR" sz="2400" dirty="0"/>
              <a:t>: insumos de laboratorio, útiles de oficina y escritorio, repuestos y accesorios, fotocopias.</a:t>
            </a:r>
          </a:p>
          <a:p>
            <a:pPr lvl="0"/>
            <a:r>
              <a:rPr lang="es-AR" sz="2400" b="1" dirty="0"/>
              <a:t>Servicios no personales: </a:t>
            </a:r>
            <a:r>
              <a:rPr lang="es-AR" sz="2400" dirty="0" err="1"/>
              <a:t>desgrabaciones</a:t>
            </a:r>
            <a:r>
              <a:rPr lang="es-AR" sz="2400" dirty="0"/>
              <a:t>, asistencias técnicas, profesionales, alquileres de equipos, pasajes, viáticos, gastos de inscripción a congresos y otras reuniones científicas.</a:t>
            </a:r>
          </a:p>
          <a:p>
            <a:pPr lvl="0"/>
            <a:r>
              <a:rPr lang="es-AR" sz="2400" b="1" dirty="0"/>
              <a:t>Bienes de uso (equipos/bibliografía): </a:t>
            </a:r>
            <a:r>
              <a:rPr lang="es-AR" sz="2400" dirty="0"/>
              <a:t>computadoras, grabadores, libros, revistas, suscripciones a publicaciones, etc. (Todas las adquisiciones de este rubro se incorporarán, al finalizar el proyecto, a los bienes inventariados del IUPFA).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xmlns="" val="295350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67544" y="2780928"/>
            <a:ext cx="8534400" cy="758825"/>
          </a:xfrm>
        </p:spPr>
        <p:txBody>
          <a:bodyPr/>
          <a:lstStyle/>
          <a:p>
            <a:r>
              <a:rPr lang="es-AR" b="1" dirty="0" smtClean="0"/>
              <a:t>FORMULARIO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xmlns="" val="2279689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sz="2800" b="1" dirty="0" smtClean="0"/>
              <a:t/>
            </a:r>
            <a:br>
              <a:rPr lang="es-AR" sz="2800" b="1" dirty="0" smtClean="0"/>
            </a:br>
            <a:r>
              <a:rPr lang="es-AR" sz="2800" dirty="0"/>
              <a:t/>
            </a:r>
            <a:br>
              <a:rPr lang="es-AR" sz="2800" dirty="0"/>
            </a:br>
            <a:endParaRPr lang="es-AR" sz="2800" b="1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idx="2"/>
          </p:nvPr>
        </p:nvSpPr>
        <p:spPr>
          <a:xfrm>
            <a:off x="251520" y="1124744"/>
            <a:ext cx="2491680" cy="5001419"/>
          </a:xfrm>
        </p:spPr>
        <p:txBody>
          <a:bodyPr/>
          <a:lstStyle/>
          <a:p>
            <a:r>
              <a:rPr lang="es-AR" sz="2400" b="1" dirty="0" smtClean="0"/>
              <a:t> </a:t>
            </a:r>
            <a:endParaRPr lang="es-AR" b="1" dirty="0" smtClean="0"/>
          </a:p>
          <a:p>
            <a:pPr algn="ctr"/>
            <a:r>
              <a:rPr lang="es-AR" sz="2800" b="1" dirty="0" smtClean="0"/>
              <a:t>CARATULA</a:t>
            </a:r>
            <a:endParaRPr lang="es-AR" sz="2800" b="1" dirty="0"/>
          </a:p>
          <a:p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es-AR" dirty="0"/>
          </a:p>
          <a:p>
            <a:endParaRPr lang="es-A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920" y="692696"/>
            <a:ext cx="4435695" cy="5400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23392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sz="4400" b="1" dirty="0" smtClean="0"/>
              <a:t>TITULO </a:t>
            </a:r>
            <a:endParaRPr lang="es-AR" sz="4400" b="1" dirty="0"/>
          </a:p>
        </p:txBody>
      </p:sp>
      <p:sp>
        <p:nvSpPr>
          <p:cNvPr id="6" name="5 Subtítul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es-AR" dirty="0" smtClean="0"/>
          </a:p>
          <a:p>
            <a:pPr marL="0" indent="0">
              <a:buNone/>
            </a:pPr>
            <a:endParaRPr lang="es-AR" dirty="0"/>
          </a:p>
          <a:p>
            <a:pPr algn="just"/>
            <a:r>
              <a:rPr lang="es-AR" dirty="0" smtClean="0"/>
              <a:t>Debe ser explicito. Si se elige una primera parte de fantasía, la segunda parte deberá dar cuenta del contenido de la investigación. </a:t>
            </a:r>
          </a:p>
          <a:p>
            <a:pPr algn="just"/>
            <a:r>
              <a:rPr lang="es-AR" dirty="0" smtClean="0"/>
              <a:t>Por ejemplo: «Gran Hermano». Estudio sobre el uso de las tecnologías de vigilancia y sus efectos sobre la seguridad ciudadana.</a:t>
            </a:r>
            <a:endParaRPr lang="es-AR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xmlns="" val="114624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sz="4400" b="1" dirty="0" smtClean="0"/>
              <a:t>Palabras clave</a:t>
            </a:r>
            <a:endParaRPr lang="es-AR" sz="4400" b="1" dirty="0"/>
          </a:p>
        </p:txBody>
      </p:sp>
      <p:sp>
        <p:nvSpPr>
          <p:cNvPr id="7" name="6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s-AR" dirty="0" smtClean="0"/>
          </a:p>
          <a:p>
            <a:r>
              <a:rPr lang="es-AR" dirty="0" smtClean="0"/>
              <a:t>Deben ser tres. </a:t>
            </a:r>
          </a:p>
          <a:p>
            <a:pPr marL="0" indent="0">
              <a:buNone/>
            </a:pPr>
            <a:endParaRPr lang="es-AR" dirty="0" smtClean="0"/>
          </a:p>
          <a:p>
            <a:r>
              <a:rPr lang="es-AR" dirty="0" smtClean="0"/>
              <a:t>Son los conceptos claves que describen la propuesta de investigación. </a:t>
            </a:r>
          </a:p>
          <a:p>
            <a:endParaRPr lang="es-AR" dirty="0" smtClean="0"/>
          </a:p>
          <a:p>
            <a:r>
              <a:rPr lang="es-AR" dirty="0" smtClean="0"/>
              <a:t>También se pueden pensar con la lógica de un buscador web.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xmlns="" val="361473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sz="4400" b="1" dirty="0" smtClean="0"/>
              <a:t>RESUMEN</a:t>
            </a:r>
            <a:endParaRPr lang="es-AR" sz="44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23528" y="1700808"/>
            <a:ext cx="8503920" cy="4572000"/>
          </a:xfrm>
        </p:spPr>
        <p:txBody>
          <a:bodyPr/>
          <a:lstStyle/>
          <a:p>
            <a:endParaRPr lang="es-AR" dirty="0" smtClean="0"/>
          </a:p>
          <a:p>
            <a:r>
              <a:rPr lang="es-AR" dirty="0" smtClean="0"/>
              <a:t>Hasta 200 palabras (aprox. 4 párrafos de cinco líneas).</a:t>
            </a:r>
          </a:p>
          <a:p>
            <a:pPr marL="0" indent="0">
              <a:buNone/>
            </a:pPr>
            <a:endParaRPr lang="es-AR" dirty="0" smtClean="0"/>
          </a:p>
          <a:p>
            <a:r>
              <a:rPr lang="es-AR" dirty="0" smtClean="0"/>
              <a:t>Descripción sintética de la investigación. Inscripción de la investigación en alguna/s de las Línea Prioritarias de Investigación.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xmlns="" val="290312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sz="2800" b="1" dirty="0"/>
              <a:t>Objetivos generales, </a:t>
            </a:r>
            <a:r>
              <a:rPr lang="es-AR" sz="2800" b="1" dirty="0" smtClean="0"/>
              <a:t>específicos, tareas</a:t>
            </a:r>
            <a:r>
              <a:rPr lang="es-AR" sz="2800" dirty="0" smtClean="0"/>
              <a:t>. </a:t>
            </a:r>
            <a:endParaRPr lang="es-AR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es-AR" sz="2400" dirty="0" smtClean="0"/>
              <a:t>1 </a:t>
            </a:r>
            <a:r>
              <a:rPr lang="es-AR" sz="2400" dirty="0"/>
              <a:t>carilla </a:t>
            </a:r>
            <a:r>
              <a:rPr lang="es-AR" sz="2400" dirty="0" smtClean="0"/>
              <a:t>máximo.</a:t>
            </a:r>
          </a:p>
          <a:p>
            <a:pPr lvl="1"/>
            <a:r>
              <a:rPr lang="es-AR" sz="2400" dirty="0" smtClean="0"/>
              <a:t>Pueden ser redactados en clave de hipótesis.</a:t>
            </a:r>
          </a:p>
          <a:p>
            <a:pPr lvl="1"/>
            <a:r>
              <a:rPr lang="es-AR" sz="2400" dirty="0" smtClean="0"/>
              <a:t>El objetivo general es el que explicita cuál va a ser el aporte al área de investigación elegido. </a:t>
            </a:r>
          </a:p>
          <a:p>
            <a:pPr lvl="1"/>
            <a:r>
              <a:rPr lang="es-AR" sz="2400" dirty="0" smtClean="0"/>
              <a:t>Los objetivos específicos se plantean para ser cumplidos, deben orientarse hacia el cumplimiento del objetivo general,  y de ellos se desprenden las tareas a realizar en la investigación. </a:t>
            </a:r>
          </a:p>
          <a:p>
            <a:pPr lvl="1"/>
            <a:r>
              <a:rPr lang="es-AR" sz="2400" dirty="0" smtClean="0"/>
              <a:t>Un objetivo específico tiene al menos una tarea. </a:t>
            </a:r>
          </a:p>
          <a:p>
            <a:pPr lvl="1"/>
            <a:r>
              <a:rPr lang="es-AR" sz="2400" dirty="0" smtClean="0"/>
              <a:t>Las tareas responden a objetivos específicos y pueden responder a más de uno. </a:t>
            </a:r>
            <a:endParaRPr lang="es-AR" sz="2000" dirty="0"/>
          </a:p>
        </p:txBody>
      </p:sp>
    </p:spTree>
    <p:extLst>
      <p:ext uri="{BB962C8B-B14F-4D97-AF65-F5344CB8AC3E}">
        <p14:creationId xmlns:p14="http://schemas.microsoft.com/office/powerpoint/2010/main" xmlns="" val="2002609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sz="3400" b="1" dirty="0"/>
              <a:t>Estado de la cuestión y antecedentes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179512" y="1527048"/>
            <a:ext cx="8626160" cy="4710264"/>
          </a:xfrm>
        </p:spPr>
        <p:txBody>
          <a:bodyPr/>
          <a:lstStyle/>
          <a:p>
            <a:pPr lvl="1"/>
            <a:endParaRPr lang="es-AR" sz="2800" dirty="0" smtClean="0"/>
          </a:p>
          <a:p>
            <a:pPr lvl="1">
              <a:buClr>
                <a:schemeClr val="accent1"/>
              </a:buClr>
              <a:buFont typeface="Georgia" pitchFamily="18" charset="0"/>
              <a:buChar char="●"/>
            </a:pPr>
            <a:r>
              <a:rPr lang="es-AR" sz="2800" dirty="0" smtClean="0">
                <a:solidFill>
                  <a:schemeClr val="tx1"/>
                </a:solidFill>
              </a:rPr>
              <a:t>Máximo </a:t>
            </a:r>
            <a:r>
              <a:rPr lang="es-AR" sz="2800" dirty="0">
                <a:solidFill>
                  <a:schemeClr val="tx1"/>
                </a:solidFill>
              </a:rPr>
              <a:t>3 </a:t>
            </a:r>
            <a:r>
              <a:rPr lang="es-AR" sz="2800" dirty="0" smtClean="0">
                <a:solidFill>
                  <a:schemeClr val="tx1"/>
                </a:solidFill>
              </a:rPr>
              <a:t>carillas.</a:t>
            </a:r>
          </a:p>
          <a:p>
            <a:pPr lvl="1">
              <a:buClr>
                <a:schemeClr val="accent1"/>
              </a:buClr>
              <a:buFont typeface="Georgia" pitchFamily="18" charset="0"/>
              <a:buChar char="●"/>
            </a:pPr>
            <a:r>
              <a:rPr lang="es-AR" sz="2800" dirty="0" smtClean="0">
                <a:solidFill>
                  <a:schemeClr val="tx1"/>
                </a:solidFill>
              </a:rPr>
              <a:t>Se deberá desarrollar </a:t>
            </a:r>
            <a:r>
              <a:rPr lang="es-AR" sz="2800" dirty="0">
                <a:solidFill>
                  <a:schemeClr val="tx1"/>
                </a:solidFill>
              </a:rPr>
              <a:t>un estado del arte actualizado en el cual se dé cuenta de los trabajos de investigación más relevantes en </a:t>
            </a:r>
            <a:r>
              <a:rPr lang="es-AR" sz="2800" dirty="0" smtClean="0">
                <a:solidFill>
                  <a:schemeClr val="tx1"/>
                </a:solidFill>
              </a:rPr>
              <a:t>el tema elegido. </a:t>
            </a:r>
          </a:p>
          <a:p>
            <a:pPr lvl="1">
              <a:buClr>
                <a:schemeClr val="accent1"/>
              </a:buClr>
              <a:buFont typeface="Georgia" pitchFamily="18" charset="0"/>
              <a:buChar char="●"/>
            </a:pPr>
            <a:r>
              <a:rPr lang="es-AR" sz="2800" dirty="0" smtClean="0">
                <a:solidFill>
                  <a:schemeClr val="tx1"/>
                </a:solidFill>
              </a:rPr>
              <a:t>Inscribir </a:t>
            </a:r>
            <a:r>
              <a:rPr lang="es-AR" sz="2800" dirty="0">
                <a:solidFill>
                  <a:schemeClr val="tx1"/>
                </a:solidFill>
              </a:rPr>
              <a:t>las preguntas de investigación </a:t>
            </a:r>
            <a:r>
              <a:rPr lang="es-AR" sz="2800" dirty="0" smtClean="0">
                <a:solidFill>
                  <a:schemeClr val="tx1"/>
                </a:solidFill>
              </a:rPr>
              <a:t>y propuestas </a:t>
            </a:r>
            <a:r>
              <a:rPr lang="es-AR" sz="2800" dirty="0">
                <a:solidFill>
                  <a:schemeClr val="tx1"/>
                </a:solidFill>
              </a:rPr>
              <a:t>identificando distancias y continuidades con el estado del arte construido.</a:t>
            </a:r>
          </a:p>
          <a:p>
            <a:endParaRPr lang="es-AR" sz="2800" dirty="0"/>
          </a:p>
        </p:txBody>
      </p:sp>
    </p:spTree>
    <p:extLst>
      <p:ext uri="{BB962C8B-B14F-4D97-AF65-F5344CB8AC3E}">
        <p14:creationId xmlns:p14="http://schemas.microsoft.com/office/powerpoint/2010/main" xmlns="" val="2705560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sz="4400" b="1" dirty="0"/>
              <a:t>Enfoque conceptual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AR" sz="2800" dirty="0"/>
              <a:t>M</a:t>
            </a:r>
            <a:r>
              <a:rPr lang="es-AR" sz="2800" dirty="0" smtClean="0"/>
              <a:t>áximo </a:t>
            </a:r>
            <a:r>
              <a:rPr lang="es-AR" sz="2800" dirty="0" smtClean="0"/>
              <a:t>tres</a:t>
            </a:r>
            <a:r>
              <a:rPr lang="es-AR" sz="2800" dirty="0" smtClean="0"/>
              <a:t> carillas</a:t>
            </a:r>
            <a:endParaRPr lang="es-AR" sz="2800" dirty="0"/>
          </a:p>
          <a:p>
            <a:r>
              <a:rPr lang="es-AR" sz="2800" dirty="0" smtClean="0"/>
              <a:t>Dar cuenta del marco teórico, es decir de </a:t>
            </a:r>
            <a:r>
              <a:rPr lang="es-AR" sz="2800" dirty="0"/>
              <a:t>las herramientas conceptuales y tradiciones teóricas pertinentes para responder las preguntas de investigación planteadas </a:t>
            </a:r>
            <a:endParaRPr lang="es-AR" sz="2800" dirty="0" smtClean="0"/>
          </a:p>
          <a:p>
            <a:endParaRPr lang="es-AR" i="1" dirty="0"/>
          </a:p>
          <a:p>
            <a:pPr marL="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xmlns="" val="4257738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228600"/>
            <a:ext cx="8856984" cy="824136"/>
          </a:xfrm>
        </p:spPr>
        <p:txBody>
          <a:bodyPr/>
          <a:lstStyle/>
          <a:p>
            <a:r>
              <a:rPr lang="es-AR" sz="3200" b="1" dirty="0"/>
              <a:t>Metodología y diseño de la investigación.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AR" dirty="0" smtClean="0"/>
              <a:t>Dos carillas. </a:t>
            </a:r>
          </a:p>
          <a:p>
            <a:r>
              <a:rPr lang="es-AR" dirty="0" smtClean="0"/>
              <a:t>Partir </a:t>
            </a:r>
            <a:r>
              <a:rPr lang="es-AR" dirty="0"/>
              <a:t>de los objetivos propuestos y de las preguntas y/o hipótesis de investigación para explicitar el enfoque metodológico y describir las técnicas específicas que se utilizarán. </a:t>
            </a:r>
            <a:endParaRPr lang="es-AR" dirty="0" smtClean="0"/>
          </a:p>
          <a:p>
            <a:r>
              <a:rPr lang="es-AR" dirty="0" smtClean="0"/>
              <a:t>Describir </a:t>
            </a:r>
            <a:r>
              <a:rPr lang="es-AR" dirty="0"/>
              <a:t>los instrumentos de recolección de datos e identificar las fuentes que se utilizarán (primarias, secundarias, estadísticas, producciones, documentos, etc.).</a:t>
            </a:r>
          </a:p>
          <a:p>
            <a:pPr>
              <a:buFont typeface="Courier New" pitchFamily="49" charset="0"/>
              <a:buChar char="o"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xmlns="" val="217046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sz="4400" b="1" dirty="0"/>
              <a:t>Factibilidad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23528" y="1772816"/>
            <a:ext cx="8503920" cy="4572000"/>
          </a:xfrm>
        </p:spPr>
        <p:txBody>
          <a:bodyPr/>
          <a:lstStyle/>
          <a:p>
            <a:r>
              <a:rPr lang="es-AR" dirty="0" smtClean="0"/>
              <a:t>1 carilla. </a:t>
            </a:r>
          </a:p>
          <a:p>
            <a:r>
              <a:rPr lang="es-AR" dirty="0" smtClean="0"/>
              <a:t>Identificar </a:t>
            </a:r>
            <a:r>
              <a:rPr lang="es-AR" dirty="0"/>
              <a:t>y describir los recursos institucionales que facilitan la realización del proyecto propuesto (bibliotecas, bases de datos, laboratorios, equipo informático, centros documentales, etc.).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xmlns="" val="47276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Resultados esperado</a:t>
            </a:r>
            <a:br>
              <a:rPr lang="es-AR" dirty="0"/>
            </a:b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s-AR" b="1" dirty="0"/>
          </a:p>
          <a:p>
            <a:r>
              <a:rPr lang="es-AR" dirty="0" smtClean="0"/>
              <a:t>Máximo </a:t>
            </a:r>
            <a:r>
              <a:rPr lang="es-AR" dirty="0"/>
              <a:t>1 </a:t>
            </a:r>
            <a:r>
              <a:rPr lang="es-AR" dirty="0" smtClean="0"/>
              <a:t>carilla.</a:t>
            </a:r>
          </a:p>
          <a:p>
            <a:r>
              <a:rPr lang="es-AR" dirty="0"/>
              <a:t>Enunciar los resultados que espera obtener al </a:t>
            </a:r>
            <a:r>
              <a:rPr lang="es-AR" b="1" dirty="0"/>
              <a:t>concluir el </a:t>
            </a:r>
            <a:r>
              <a:rPr lang="es-AR" b="1" i="1" dirty="0" smtClean="0"/>
              <a:t>proyecto</a:t>
            </a:r>
            <a:r>
              <a:rPr lang="es-AR" b="1" dirty="0" smtClean="0"/>
              <a:t>s .</a:t>
            </a:r>
          </a:p>
          <a:p>
            <a:endParaRPr lang="es-AR" b="1" dirty="0" smtClean="0"/>
          </a:p>
          <a:p>
            <a:r>
              <a:rPr lang="es-AR" b="1" dirty="0" smtClean="0"/>
              <a:t>Completar cuadro. </a:t>
            </a:r>
            <a:endParaRPr lang="es-AR" b="1" dirty="0"/>
          </a:p>
          <a:p>
            <a:endParaRPr lang="es-AR" b="1" i="1" dirty="0"/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2012761454"/>
              </p:ext>
            </p:extLst>
          </p:nvPr>
        </p:nvGraphicFramePr>
        <p:xfrm>
          <a:off x="3275856" y="1556794"/>
          <a:ext cx="5400600" cy="3600397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934393"/>
                <a:gridCol w="1033368"/>
                <a:gridCol w="1082204"/>
                <a:gridCol w="1126499"/>
                <a:gridCol w="1224136"/>
              </a:tblGrid>
              <a:tr h="15430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s-AR" sz="1200" dirty="0">
                          <a:effectLst/>
                        </a:rPr>
                        <a:t> </a:t>
                      </a:r>
                      <a:endParaRPr lang="es-AR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s-AR" sz="1200" dirty="0">
                          <a:effectLst/>
                        </a:rPr>
                        <a:t>Objetivo general</a:t>
                      </a:r>
                      <a:endParaRPr lang="es-AR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s-AR" sz="1200" dirty="0">
                          <a:effectLst/>
                        </a:rPr>
                        <a:t> </a:t>
                      </a:r>
                      <a:endParaRPr lang="es-AR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s-AR" sz="1200" dirty="0">
                          <a:effectLst/>
                        </a:rPr>
                        <a:t>Objetivos específicos</a:t>
                      </a:r>
                      <a:endParaRPr lang="es-AR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s-AR" sz="1200">
                          <a:effectLst/>
                        </a:rPr>
                        <a:t> </a:t>
                      </a:r>
                      <a:endParaRPr lang="es-AR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s-AR" sz="1200">
                          <a:effectLst/>
                        </a:rPr>
                        <a:t>Métodos y técnicas</a:t>
                      </a:r>
                      <a:endParaRPr lang="es-A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s-AR" sz="1200" dirty="0">
                          <a:effectLst/>
                        </a:rPr>
                        <a:t> </a:t>
                      </a:r>
                      <a:endParaRPr lang="es-AR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s-AR" sz="1200" dirty="0">
                          <a:effectLst/>
                        </a:rPr>
                        <a:t>Actividades</a:t>
                      </a:r>
                      <a:endParaRPr lang="es-AR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s-AR" sz="1200">
                          <a:effectLst/>
                        </a:rPr>
                        <a:t> </a:t>
                      </a:r>
                      <a:endParaRPr lang="es-AR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s-AR" sz="1200">
                          <a:effectLst/>
                        </a:rPr>
                        <a:t>Resultados esperados</a:t>
                      </a:r>
                      <a:endParaRPr lang="es-A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43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s-AR" sz="1200">
                          <a:effectLst/>
                        </a:rPr>
                        <a:t> </a:t>
                      </a:r>
                      <a:endParaRPr lang="es-A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s-AR" sz="1200">
                          <a:effectLst/>
                        </a:rPr>
                        <a:t> </a:t>
                      </a:r>
                      <a:endParaRPr lang="es-A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s-AR" sz="1200">
                          <a:effectLst/>
                        </a:rPr>
                        <a:t> </a:t>
                      </a:r>
                      <a:endParaRPr lang="es-A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s-AR" sz="1200">
                          <a:effectLst/>
                        </a:rPr>
                        <a:t> </a:t>
                      </a:r>
                      <a:endParaRPr lang="es-A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s-AR" sz="1200">
                          <a:effectLst/>
                        </a:rPr>
                        <a:t> </a:t>
                      </a:r>
                      <a:endParaRPr lang="es-A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43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s-AR" sz="1200">
                          <a:effectLst/>
                        </a:rPr>
                        <a:t> </a:t>
                      </a:r>
                      <a:endParaRPr lang="es-A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s-AR" sz="1200">
                          <a:effectLst/>
                        </a:rPr>
                        <a:t> </a:t>
                      </a:r>
                      <a:endParaRPr lang="es-A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s-AR" sz="1200">
                          <a:effectLst/>
                        </a:rPr>
                        <a:t> </a:t>
                      </a:r>
                      <a:endParaRPr lang="es-A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s-AR" sz="1200">
                          <a:effectLst/>
                        </a:rPr>
                        <a:t> </a:t>
                      </a:r>
                      <a:endParaRPr lang="es-A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s-AR" sz="1200">
                          <a:effectLst/>
                        </a:rPr>
                        <a:t> </a:t>
                      </a:r>
                      <a:endParaRPr lang="es-A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43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s-AR" sz="1200">
                          <a:effectLst/>
                        </a:rPr>
                        <a:t> </a:t>
                      </a:r>
                      <a:endParaRPr lang="es-A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s-AR" sz="1200" dirty="0">
                          <a:effectLst/>
                        </a:rPr>
                        <a:t> </a:t>
                      </a:r>
                      <a:endParaRPr lang="es-AR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s-AR" sz="1200">
                          <a:effectLst/>
                        </a:rPr>
                        <a:t> </a:t>
                      </a:r>
                      <a:endParaRPr lang="es-A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s-AR" sz="1200">
                          <a:effectLst/>
                        </a:rPr>
                        <a:t> </a:t>
                      </a:r>
                      <a:endParaRPr lang="es-A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s-AR" sz="1200">
                          <a:effectLst/>
                        </a:rPr>
                        <a:t> </a:t>
                      </a:r>
                      <a:endParaRPr lang="es-A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43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s-AR" sz="1200">
                          <a:effectLst/>
                        </a:rPr>
                        <a:t> </a:t>
                      </a:r>
                      <a:endParaRPr lang="es-A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s-AR" sz="1200">
                          <a:effectLst/>
                        </a:rPr>
                        <a:t> </a:t>
                      </a:r>
                      <a:endParaRPr lang="es-A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s-AR" sz="1200">
                          <a:effectLst/>
                        </a:rPr>
                        <a:t> </a:t>
                      </a:r>
                      <a:endParaRPr lang="es-A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s-AR" sz="1200">
                          <a:effectLst/>
                        </a:rPr>
                        <a:t> </a:t>
                      </a:r>
                      <a:endParaRPr lang="es-A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s-AR" sz="1200" dirty="0">
                          <a:effectLst/>
                        </a:rPr>
                        <a:t> </a:t>
                      </a:r>
                      <a:endParaRPr lang="es-AR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95872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ítulo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56984" cy="902841"/>
          </a:xfrm>
        </p:spPr>
        <p:txBody>
          <a:bodyPr/>
          <a:lstStyle/>
          <a:p>
            <a:r>
              <a:rPr lang="es-AR" sz="2800" dirty="0"/>
              <a:t/>
            </a:r>
            <a:br>
              <a:rPr lang="es-AR" sz="2800" dirty="0"/>
            </a:br>
            <a:r>
              <a:rPr lang="es-AR" sz="2800" b="1" dirty="0"/>
              <a:t>Articulación con proyectos y/o actividades de extensión</a:t>
            </a:r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AR" dirty="0" smtClean="0"/>
              <a:t>En el caso que el proyecto presentado implique o tenga como consecuencia actividades de extensión deberá explicitarlas en 1 carilla como máximo. 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xmlns="" val="478208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PLAN DE ACTIVIDADES</a:t>
            </a:r>
            <a:endParaRPr lang="es-AR" dirty="0"/>
          </a:p>
        </p:txBody>
      </p:sp>
      <p:sp>
        <p:nvSpPr>
          <p:cNvPr id="6" name="5 Marcador de texto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s-AR" dirty="0" smtClean="0"/>
              <a:t>DEBERÁ PLANIFICAR LAS ACTIVIDADES Y CONSIGNARLAS EN EL CUADRO.</a:t>
            </a:r>
            <a:endParaRPr lang="es-AR" dirty="0"/>
          </a:p>
        </p:txBody>
      </p:sp>
      <p:pic>
        <p:nvPicPr>
          <p:cNvPr id="10" name="9 Marcador de contenido"/>
          <p:cNvPicPr>
            <a:picLocks noGrp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757357"/>
            <a:ext cx="5638800" cy="326708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4214595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sz="4400" b="1" dirty="0" smtClean="0"/>
              <a:t>BIBLIOGRAFIA</a:t>
            </a:r>
            <a:endParaRPr lang="es-AR" sz="4400" b="1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AR" dirty="0" smtClean="0"/>
              <a:t>Deberá consignar la bibliografía citada. </a:t>
            </a:r>
          </a:p>
          <a:p>
            <a:pPr>
              <a:buNone/>
            </a:pPr>
            <a:endParaRPr lang="es-AR" dirty="0" smtClean="0">
              <a:solidFill>
                <a:schemeClr val="accent2"/>
              </a:solidFill>
            </a:endParaRPr>
          </a:p>
          <a:p>
            <a:r>
              <a:rPr lang="es-AR" dirty="0" smtClean="0"/>
              <a:t>E</a:t>
            </a:r>
            <a:r>
              <a:rPr lang="es-AR" dirty="0" smtClean="0"/>
              <a:t>l formato para citar la bibliografía se corresponde con el sistema APA (ver página web del IUPFA).</a:t>
            </a:r>
            <a:endParaRPr lang="es-AR" dirty="0" smtClean="0"/>
          </a:p>
        </p:txBody>
      </p:sp>
    </p:spTree>
    <p:extLst>
      <p:ext uri="{BB962C8B-B14F-4D97-AF65-F5344CB8AC3E}">
        <p14:creationId xmlns:p14="http://schemas.microsoft.com/office/powerpoint/2010/main" xmlns="" val="2275344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sz="3600" b="1" dirty="0"/>
              <a:t>EQUIPO DE INVESTIGACIÓN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s-AR" dirty="0" smtClean="0"/>
          </a:p>
          <a:p>
            <a:r>
              <a:rPr lang="es-AR" dirty="0" smtClean="0"/>
              <a:t>Mínimo </a:t>
            </a:r>
            <a:r>
              <a:rPr lang="es-AR" dirty="0"/>
              <a:t>5 </a:t>
            </a:r>
            <a:r>
              <a:rPr lang="es-AR" dirty="0" smtClean="0"/>
              <a:t>integrantes </a:t>
            </a:r>
            <a:r>
              <a:rPr lang="es-AR" dirty="0"/>
              <a:t>los proyectos deben </a:t>
            </a:r>
            <a:r>
              <a:rPr lang="es-AR" u="sng" dirty="0"/>
              <a:t>obligatoriamente</a:t>
            </a:r>
            <a:r>
              <a:rPr lang="es-AR" dirty="0"/>
              <a:t> cubrir la categoría de Director/a, investigador/a  tesista, e investigador/a estudiante. Siendo el resto de las categorías opcionales. </a:t>
            </a:r>
            <a:endParaRPr lang="es-AR" dirty="0" smtClean="0"/>
          </a:p>
          <a:p>
            <a:endParaRPr lang="es-AR" dirty="0"/>
          </a:p>
          <a:p>
            <a:r>
              <a:rPr lang="es-AR" dirty="0" smtClean="0"/>
              <a:t>Todos </a:t>
            </a:r>
            <a:r>
              <a:rPr lang="es-AR" dirty="0"/>
              <a:t>los miembros del equipo deberán adjuntar su CV de acuerdo al formato </a:t>
            </a:r>
            <a:r>
              <a:rPr lang="es-AR" dirty="0" smtClean="0"/>
              <a:t>CONEAU (Ver página web del IUPFA).</a:t>
            </a:r>
            <a:endParaRPr lang="es-AR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xmlns="" val="250401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34400" cy="758825"/>
          </a:xfrm>
        </p:spPr>
        <p:txBody>
          <a:bodyPr/>
          <a:lstStyle/>
          <a:p>
            <a:r>
              <a:rPr lang="es-AR" sz="3200" b="1" dirty="0" smtClean="0"/>
              <a:t>Director/a</a:t>
            </a:r>
            <a:br>
              <a:rPr lang="es-AR" sz="3200" b="1" dirty="0" smtClean="0"/>
            </a:br>
            <a:r>
              <a:rPr lang="es-AR" sz="3200" b="1" dirty="0" smtClean="0"/>
              <a:t>Co- director/a</a:t>
            </a:r>
            <a:endParaRPr lang="es-AR" sz="32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90728" cy="4926288"/>
          </a:xfrm>
        </p:spPr>
        <p:txBody>
          <a:bodyPr/>
          <a:lstStyle/>
          <a:p>
            <a:r>
              <a:rPr lang="es-AR" dirty="0"/>
              <a:t>Nombre y apellido del/a Director/a</a:t>
            </a:r>
          </a:p>
          <a:p>
            <a:r>
              <a:rPr lang="es-AR" dirty="0"/>
              <a:t>DNI</a:t>
            </a:r>
          </a:p>
          <a:p>
            <a:r>
              <a:rPr lang="es-AR" dirty="0"/>
              <a:t>Domicilio (Calle/Nº/Piso, Ciudad, CP)</a:t>
            </a:r>
          </a:p>
          <a:p>
            <a:r>
              <a:rPr lang="es-AR" dirty="0"/>
              <a:t>Teléfono particular</a:t>
            </a:r>
          </a:p>
          <a:p>
            <a:r>
              <a:rPr lang="es-AR" dirty="0"/>
              <a:t>Correo electrónico</a:t>
            </a:r>
          </a:p>
          <a:p>
            <a:r>
              <a:rPr lang="es-AR" dirty="0"/>
              <a:t>Categoría y dedicación docente</a:t>
            </a:r>
          </a:p>
          <a:p>
            <a:r>
              <a:rPr lang="es-AR" dirty="0"/>
              <a:t>Máximo título académico obtenido</a:t>
            </a:r>
          </a:p>
          <a:p>
            <a:r>
              <a:rPr lang="es-AR" dirty="0"/>
              <a:t>Antecedentes académicos y profesionales más relevantes de los últimos 5 </a:t>
            </a:r>
            <a:r>
              <a:rPr lang="es-AR" dirty="0" smtClean="0"/>
              <a:t>años. </a:t>
            </a:r>
          </a:p>
          <a:p>
            <a:pPr marL="0" indent="0">
              <a:buNone/>
            </a:pPr>
            <a:r>
              <a:rPr lang="es-AR" sz="2000" dirty="0"/>
              <a:t> </a:t>
            </a:r>
            <a:r>
              <a:rPr lang="es-AR" sz="2000" dirty="0" smtClean="0"/>
              <a:t>          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xmlns="" val="347107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sz="4400" b="1" dirty="0" smtClean="0"/>
              <a:t>MIEMBROS DEL EQUIPO</a:t>
            </a:r>
            <a:endParaRPr lang="es-AR" sz="44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90728" cy="4854280"/>
          </a:xfrm>
        </p:spPr>
        <p:txBody>
          <a:bodyPr/>
          <a:lstStyle/>
          <a:p>
            <a:r>
              <a:rPr lang="es-AR" dirty="0" smtClean="0"/>
              <a:t>Nombre </a:t>
            </a:r>
            <a:r>
              <a:rPr lang="es-AR" dirty="0"/>
              <a:t>y Apellido</a:t>
            </a:r>
          </a:p>
          <a:p>
            <a:r>
              <a:rPr lang="es-AR" dirty="0"/>
              <a:t>DNI</a:t>
            </a:r>
          </a:p>
          <a:p>
            <a:r>
              <a:rPr lang="es-AR" dirty="0"/>
              <a:t>Correo electrónico</a:t>
            </a:r>
          </a:p>
          <a:p>
            <a:r>
              <a:rPr lang="es-AR" dirty="0"/>
              <a:t>Categoría y dedicación docente (en caso que corresponda)</a:t>
            </a:r>
          </a:p>
          <a:p>
            <a:r>
              <a:rPr lang="es-AR" dirty="0"/>
              <a:t>Máximo título académico obtenido</a:t>
            </a:r>
          </a:p>
          <a:p>
            <a:r>
              <a:rPr lang="es-AR" dirty="0"/>
              <a:t>Antecedentes académicos y profesionales más relevantes de los últimos 5 años </a:t>
            </a:r>
            <a:endParaRPr lang="es-AR" dirty="0" smtClean="0"/>
          </a:p>
          <a:p>
            <a:r>
              <a:rPr lang="es-AR" dirty="0" smtClean="0"/>
              <a:t>Categoría de participación en el equipo de investigación.</a:t>
            </a:r>
            <a:endParaRPr lang="es-AR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xmlns="" val="2737931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500307391"/>
              </p:ext>
            </p:extLst>
          </p:nvPr>
        </p:nvGraphicFramePr>
        <p:xfrm>
          <a:off x="316161" y="188640"/>
          <a:ext cx="8648327" cy="61926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78879"/>
                <a:gridCol w="1669448"/>
              </a:tblGrid>
              <a:tr h="7094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AR" sz="1800" dirty="0">
                          <a:effectLst/>
                        </a:rPr>
                        <a:t>Rubro</a:t>
                      </a:r>
                      <a:endParaRPr lang="es-A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03839" marR="103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AR" sz="1600" dirty="0">
                          <a:effectLst/>
                        </a:rPr>
                        <a:t>Monto solicitado</a:t>
                      </a:r>
                      <a:endParaRPr lang="es-A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03839" marR="103839" marT="0" marB="0"/>
                </a:tc>
              </a:tr>
              <a:tr h="12408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AR" sz="2000" dirty="0">
                          <a:effectLst/>
                        </a:rPr>
                        <a:t>Materiales e </a:t>
                      </a:r>
                      <a:r>
                        <a:rPr lang="es-AR" sz="2000" dirty="0" smtClean="0">
                          <a:effectLst/>
                        </a:rPr>
                        <a:t>insumos </a:t>
                      </a:r>
                      <a:endParaRPr kumimoji="0" lang="es-AR" sz="2000" kern="1200" baseline="30000" dirty="0" smtClean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es-AR" sz="2000" kern="1200" baseline="30000" dirty="0" smtClean="0">
                          <a:effectLst/>
                        </a:rPr>
                        <a:t>Insumos de laboratorio, útiles de oficina y escritorio, repuestos y accesorios, fotocopias.</a:t>
                      </a:r>
                      <a:endParaRPr lang="es-AR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03839" marR="103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AR" sz="1200" dirty="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r>
                        <a:rPr lang="es-AR" sz="1200" dirty="0" smtClean="0">
                          <a:effectLst/>
                          <a:highlight>
                            <a:srgbClr val="FFFF00"/>
                          </a:highlight>
                        </a:rPr>
                        <a:t>En pesos. </a:t>
                      </a:r>
                      <a:endParaRPr lang="es-AR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03839" marR="103839" marT="0" marB="0"/>
                </a:tc>
              </a:tr>
              <a:tr h="14739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AR" sz="2000" dirty="0">
                          <a:effectLst/>
                        </a:rPr>
                        <a:t>Servicios no </a:t>
                      </a:r>
                      <a:r>
                        <a:rPr lang="es-AR" sz="2000" dirty="0" smtClean="0">
                          <a:effectLst/>
                        </a:rPr>
                        <a:t>personales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AR" sz="1400" dirty="0" err="1" smtClean="0">
                          <a:effectLst/>
                        </a:rPr>
                        <a:t>Desgrabaciones</a:t>
                      </a:r>
                      <a:r>
                        <a:rPr lang="es-AR" sz="1400" dirty="0" smtClean="0">
                          <a:effectLst/>
                        </a:rPr>
                        <a:t>, asistencias técnicas, profesionales, alquileres de equipos, pasajes, viáticos, gastos de inscripción a congresos y otras reuniones científicas.</a:t>
                      </a:r>
                      <a:endParaRPr lang="es-A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03839" marR="103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AR" sz="1200" dirty="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es-AR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03839" marR="103839" marT="0" marB="0"/>
                </a:tc>
              </a:tr>
              <a:tr h="19872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AR" sz="2000" dirty="0">
                          <a:effectLst/>
                        </a:rPr>
                        <a:t>Bienes de uso (equipos / bibliografía</a:t>
                      </a:r>
                      <a:r>
                        <a:rPr lang="es-AR" sz="2000" dirty="0" smtClean="0">
                          <a:effectLst/>
                        </a:rPr>
                        <a:t>)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AR" sz="1400" dirty="0" smtClean="0">
                          <a:effectLst/>
                        </a:rPr>
                        <a:t>Computadoras, grabadores, libros, revistas. Todas las adquisiciones de este rubro se incorporarán, al finalizar el proyecto a los bienes inventariados del IUPFA.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A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03839" marR="103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AR" sz="120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es-A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03839" marR="103839" marT="0" marB="0"/>
                </a:tc>
              </a:tr>
              <a:tr h="7811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AR" sz="1400" dirty="0">
                          <a:effectLst/>
                        </a:rPr>
                        <a:t>TOTAL</a:t>
                      </a:r>
                      <a:endParaRPr lang="es-AR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03839" marR="103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AR" sz="1200" dirty="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r>
                        <a:rPr lang="es-AR" sz="1200" dirty="0" smtClean="0">
                          <a:effectLst/>
                          <a:highlight>
                            <a:srgbClr val="FFFF00"/>
                          </a:highlight>
                        </a:rPr>
                        <a:t>SUMA DE LO</a:t>
                      </a:r>
                      <a:r>
                        <a:rPr lang="es-AR" sz="1200" baseline="0" dirty="0" smtClean="0">
                          <a:effectLst/>
                          <a:highlight>
                            <a:srgbClr val="FFFF00"/>
                          </a:highlight>
                        </a:rPr>
                        <a:t> ANTERIOR.  8000 o menos.</a:t>
                      </a:r>
                      <a:endParaRPr lang="es-AR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03839" marR="103839" marT="0" marB="0"/>
                </a:tc>
              </a:tr>
            </a:tbl>
          </a:graphicData>
        </a:graphic>
      </p:graphicFrame>
      <p:sp>
        <p:nvSpPr>
          <p:cNvPr id="6" name="5 Marcador de texto"/>
          <p:cNvSpPr>
            <a:spLocks noGrp="1"/>
          </p:cNvSpPr>
          <p:nvPr>
            <p:ph type="body" idx="4294967295"/>
          </p:nvPr>
        </p:nvSpPr>
        <p:spPr>
          <a:xfrm>
            <a:off x="0" y="1196975"/>
            <a:ext cx="2305050" cy="5545138"/>
          </a:xfrm>
        </p:spPr>
        <p:txBody>
          <a:bodyPr/>
          <a:lstStyle/>
          <a:p>
            <a:r>
              <a:rPr lang="es-AR" dirty="0" smtClean="0"/>
              <a:t>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xmlns="" val="2759290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ivi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616</TotalTime>
  <Words>1300</Words>
  <Application>Microsoft Office PowerPoint</Application>
  <PresentationFormat>Presentación en pantalla (4:3)</PresentationFormat>
  <Paragraphs>210</Paragraphs>
  <Slides>33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34" baseType="lpstr">
      <vt:lpstr>Civil</vt:lpstr>
      <vt:lpstr>Diapositiva 1</vt:lpstr>
      <vt:lpstr>PRIMERA CONVOCATORIA INTERNA DE PROYECTOS DE INVESTIGACION DEL IUPFA  2015-2016</vt:lpstr>
      <vt:lpstr>LÍNEAS PRIORITARIAS DE INVESTIGACIÓN</vt:lpstr>
      <vt:lpstr> FECHAS</vt:lpstr>
      <vt:lpstr>SECRETARIA DE INVESTIGACION Y DESARROLLO</vt:lpstr>
      <vt:lpstr>   Director/a. (obligatorio)</vt:lpstr>
      <vt:lpstr>Co-director/a. (optativo) </vt:lpstr>
      <vt:lpstr>Investigador/a formado (optativo) </vt:lpstr>
      <vt:lpstr>Investigador/a en formación (optativo) </vt:lpstr>
      <vt:lpstr>Investigador/a tesista (obligatorio)</vt:lpstr>
      <vt:lpstr>Colaborador estudiante (obligatorio)</vt:lpstr>
      <vt:lpstr>Investigador/a de apoyo (optativo)</vt:lpstr>
      <vt:lpstr>AVAL DE LOS DIRECTORES DE CARRERA </vt:lpstr>
      <vt:lpstr> EVALUACIÓN DE PROYECTOS</vt:lpstr>
      <vt:lpstr> FINANCIAMIENTO</vt:lpstr>
      <vt:lpstr>FORMULARIO</vt:lpstr>
      <vt:lpstr>  </vt:lpstr>
      <vt:lpstr>TITULO </vt:lpstr>
      <vt:lpstr>Palabras clave</vt:lpstr>
      <vt:lpstr>RESUMEN</vt:lpstr>
      <vt:lpstr>Objetivos generales, específicos, tareas. </vt:lpstr>
      <vt:lpstr>Estado de la cuestión y antecedentes </vt:lpstr>
      <vt:lpstr>Enfoque conceptual </vt:lpstr>
      <vt:lpstr>Metodología y diseño de la investigación. </vt:lpstr>
      <vt:lpstr>Factibilidad</vt:lpstr>
      <vt:lpstr>Resultados esperado </vt:lpstr>
      <vt:lpstr> Articulación con proyectos y/o actividades de extensión</vt:lpstr>
      <vt:lpstr>PLAN DE ACTIVIDADES</vt:lpstr>
      <vt:lpstr>BIBLIOGRAFIA</vt:lpstr>
      <vt:lpstr>EQUIPO DE INVESTIGACIÓN </vt:lpstr>
      <vt:lpstr>Director/a Co- director/a</vt:lpstr>
      <vt:lpstr>MIEMBROS DEL EQUIPO</vt:lpstr>
      <vt:lpstr>Diapositiva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MARIANA CRISTINA GALVANI</dc:creator>
  <cp:lastModifiedBy>vgramuglia</cp:lastModifiedBy>
  <cp:revision>69</cp:revision>
  <dcterms:created xsi:type="dcterms:W3CDTF">2014-08-14T18:00:14Z</dcterms:created>
  <dcterms:modified xsi:type="dcterms:W3CDTF">2014-08-27T17:11:53Z</dcterms:modified>
</cp:coreProperties>
</file>